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6" r:id="rId6"/>
    <p:sldId id="276" r:id="rId7"/>
    <p:sldId id="277" r:id="rId8"/>
    <p:sldId id="260" r:id="rId9"/>
    <p:sldId id="261" r:id="rId10"/>
    <p:sldId id="262" r:id="rId11"/>
    <p:sldId id="263" r:id="rId12"/>
    <p:sldId id="264" r:id="rId13"/>
    <p:sldId id="265" r:id="rId14"/>
    <p:sldId id="267" r:id="rId15"/>
    <p:sldId id="268" r:id="rId16"/>
    <p:sldId id="269" r:id="rId17"/>
    <p:sldId id="270" r:id="rId18"/>
    <p:sldId id="271" r:id="rId19"/>
    <p:sldId id="272" r:id="rId20"/>
    <p:sldId id="273" r:id="rId21"/>
    <p:sldId id="274" r:id="rId22"/>
    <p:sldId id="275"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110" d="100"/>
          <a:sy n="110" d="100"/>
        </p:scale>
        <p:origin x="-99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4405AD-89B8-439F-8FB0-3E1B1A523984}" type="doc">
      <dgm:prSet loTypeId="urn:microsoft.com/office/officeart/2005/8/layout/bList2" loCatId="list" qsTypeId="urn:microsoft.com/office/officeart/2005/8/quickstyle/simple1" qsCatId="simple" csTypeId="urn:microsoft.com/office/officeart/2005/8/colors/accent1_2" csCatId="accent1" phldr="1"/>
      <dgm:spPr/>
    </dgm:pt>
    <dgm:pt modelId="{51FECC77-72F3-4ED1-9A25-D04B64025C1A}">
      <dgm:prSet phldrT="[Текст]" phldr="1"/>
      <dgm:spPr/>
      <dgm:t>
        <a:bodyPr/>
        <a:lstStyle/>
        <a:p>
          <a:endParaRPr lang="ru-RU"/>
        </a:p>
      </dgm:t>
    </dgm:pt>
    <dgm:pt modelId="{EA299C54-227B-4752-B537-78986E3EAC18}" type="parTrans" cxnId="{E0BDBD9A-6A99-460D-81AB-0EAA0418D6D6}">
      <dgm:prSet/>
      <dgm:spPr/>
      <dgm:t>
        <a:bodyPr/>
        <a:lstStyle/>
        <a:p>
          <a:endParaRPr lang="ru-RU"/>
        </a:p>
      </dgm:t>
    </dgm:pt>
    <dgm:pt modelId="{E77B7B4F-A3D4-4889-B270-F79BBF1BDD2B}" type="sibTrans" cxnId="{E0BDBD9A-6A99-460D-81AB-0EAA0418D6D6}">
      <dgm:prSet/>
      <dgm:spPr/>
      <dgm:t>
        <a:bodyPr/>
        <a:lstStyle/>
        <a:p>
          <a:endParaRPr lang="ru-RU"/>
        </a:p>
      </dgm:t>
    </dgm:pt>
    <dgm:pt modelId="{5A36753B-4B33-43AE-A5A5-0872083CEB7B}">
      <dgm:prSet phldrT="[Текст]" phldr="1"/>
      <dgm:spPr/>
      <dgm:t>
        <a:bodyPr/>
        <a:lstStyle/>
        <a:p>
          <a:endParaRPr lang="ru-RU"/>
        </a:p>
      </dgm:t>
    </dgm:pt>
    <dgm:pt modelId="{D40123B4-510A-4C60-B897-49B3AC73F1A5}" type="parTrans" cxnId="{2F77EF16-E24D-4202-AD61-646140923ECA}">
      <dgm:prSet/>
      <dgm:spPr/>
      <dgm:t>
        <a:bodyPr/>
        <a:lstStyle/>
        <a:p>
          <a:endParaRPr lang="ru-RU"/>
        </a:p>
      </dgm:t>
    </dgm:pt>
    <dgm:pt modelId="{DFDACC51-208E-4829-80EB-5EF516F6DA49}" type="sibTrans" cxnId="{2F77EF16-E24D-4202-AD61-646140923ECA}">
      <dgm:prSet/>
      <dgm:spPr/>
      <dgm:t>
        <a:bodyPr/>
        <a:lstStyle/>
        <a:p>
          <a:endParaRPr lang="ru-RU"/>
        </a:p>
      </dgm:t>
    </dgm:pt>
    <dgm:pt modelId="{2F552DDF-28D7-4C8D-8498-59CA97D7C919}">
      <dgm:prSet/>
      <dgm:spPr/>
      <dgm:t>
        <a:bodyPr/>
        <a:lstStyle/>
        <a:p>
          <a:r>
            <a:rPr lang="kk-KZ" dirty="0" smtClean="0"/>
            <a:t>жастардың заңды құқықтарын қорғау</a:t>
          </a:r>
          <a:endParaRPr lang="ru-RU" dirty="0"/>
        </a:p>
      </dgm:t>
    </dgm:pt>
    <dgm:pt modelId="{8F7E421F-C66B-4210-B3B9-088ED613C67F}" type="sibTrans" cxnId="{08A1791D-005D-4D28-A735-262F87ED2AE1}">
      <dgm:prSet/>
      <dgm:spPr/>
      <dgm:t>
        <a:bodyPr/>
        <a:lstStyle/>
        <a:p>
          <a:endParaRPr lang="ru-RU"/>
        </a:p>
      </dgm:t>
    </dgm:pt>
    <dgm:pt modelId="{9B6237E2-F476-40F1-9707-99547796641F}" type="parTrans" cxnId="{08A1791D-005D-4D28-A735-262F87ED2AE1}">
      <dgm:prSet/>
      <dgm:spPr/>
      <dgm:t>
        <a:bodyPr/>
        <a:lstStyle/>
        <a:p>
          <a:endParaRPr lang="ru-RU"/>
        </a:p>
      </dgm:t>
    </dgm:pt>
    <dgm:pt modelId="{A64CC15D-65CF-423D-A9B5-27AE869F42C3}">
      <dgm:prSet/>
      <dgm:spPr/>
      <dgm:t>
        <a:bodyPr/>
        <a:lstStyle/>
        <a:p>
          <a:r>
            <a:rPr lang="kk-KZ" smtClean="0"/>
            <a:t>жастардың заңды құқықтарын қорғау</a:t>
          </a:r>
          <a:endParaRPr lang="ru-RU"/>
        </a:p>
      </dgm:t>
    </dgm:pt>
    <dgm:pt modelId="{88C4FFDA-CCCD-4BDF-BAFC-93BBFA259ECE}" type="parTrans" cxnId="{286B1590-13E8-48AA-8208-3C07D2FCB7DC}">
      <dgm:prSet/>
      <dgm:spPr/>
      <dgm:t>
        <a:bodyPr/>
        <a:lstStyle/>
        <a:p>
          <a:endParaRPr lang="ru-RU"/>
        </a:p>
      </dgm:t>
    </dgm:pt>
    <dgm:pt modelId="{2A146D8F-D539-485F-9DDF-B97A733CC5DE}" type="sibTrans" cxnId="{286B1590-13E8-48AA-8208-3C07D2FCB7DC}">
      <dgm:prSet/>
      <dgm:spPr/>
      <dgm:t>
        <a:bodyPr/>
        <a:lstStyle/>
        <a:p>
          <a:endParaRPr lang="ru-RU"/>
        </a:p>
      </dgm:t>
    </dgm:pt>
    <dgm:pt modelId="{8482F029-9187-4E83-A503-0F090A502ED7}">
      <dgm:prSet/>
      <dgm:spPr/>
      <dgm:t>
        <a:bodyPr/>
        <a:lstStyle/>
        <a:p>
          <a:r>
            <a:rPr lang="kk-KZ" smtClean="0"/>
            <a:t>әлеуметтік көмек көрсету</a:t>
          </a:r>
          <a:endParaRPr lang="ru-RU"/>
        </a:p>
      </dgm:t>
    </dgm:pt>
    <dgm:pt modelId="{E76F1713-5C8A-4583-9F79-38CF4902909D}" type="parTrans" cxnId="{072482F4-A6BE-468F-A90F-0C7EBD11626C}">
      <dgm:prSet/>
      <dgm:spPr/>
      <dgm:t>
        <a:bodyPr/>
        <a:lstStyle/>
        <a:p>
          <a:endParaRPr lang="ru-RU"/>
        </a:p>
      </dgm:t>
    </dgm:pt>
    <dgm:pt modelId="{F8E94901-A39C-4FB6-A7B9-4604F77EC079}" type="sibTrans" cxnId="{072482F4-A6BE-468F-A90F-0C7EBD11626C}">
      <dgm:prSet/>
      <dgm:spPr/>
      <dgm:t>
        <a:bodyPr/>
        <a:lstStyle/>
        <a:p>
          <a:endParaRPr lang="ru-RU"/>
        </a:p>
      </dgm:t>
    </dgm:pt>
    <dgm:pt modelId="{94CDDA9A-94DC-4576-AEA4-E90650315E0B}">
      <dgm:prSet phldrT="[Текст]" phldr="1"/>
      <dgm:spPr/>
      <dgm:t>
        <a:bodyPr/>
        <a:lstStyle/>
        <a:p>
          <a:endParaRPr lang="ru-RU" dirty="0"/>
        </a:p>
      </dgm:t>
    </dgm:pt>
    <dgm:pt modelId="{69CB95FD-CAB2-48F0-B27C-26D0CC5BCE05}" type="sibTrans" cxnId="{6064D66E-2F3A-4F2A-8DBD-A5556D1CFBC6}">
      <dgm:prSet/>
      <dgm:spPr/>
      <dgm:t>
        <a:bodyPr/>
        <a:lstStyle/>
        <a:p>
          <a:endParaRPr lang="ru-RU"/>
        </a:p>
      </dgm:t>
    </dgm:pt>
    <dgm:pt modelId="{14563D57-E3FE-4854-8577-216038EA7B86}" type="parTrans" cxnId="{6064D66E-2F3A-4F2A-8DBD-A5556D1CFBC6}">
      <dgm:prSet/>
      <dgm:spPr/>
      <dgm:t>
        <a:bodyPr/>
        <a:lstStyle/>
        <a:p>
          <a:endParaRPr lang="ru-RU"/>
        </a:p>
      </dgm:t>
    </dgm:pt>
    <dgm:pt modelId="{5A822AC6-B334-49D1-9BB6-943D45BC71B0}" type="pres">
      <dgm:prSet presAssocID="{994405AD-89B8-439F-8FB0-3E1B1A523984}" presName="diagram" presStyleCnt="0">
        <dgm:presLayoutVars>
          <dgm:dir/>
          <dgm:animLvl val="lvl"/>
          <dgm:resizeHandles val="exact"/>
        </dgm:presLayoutVars>
      </dgm:prSet>
      <dgm:spPr/>
    </dgm:pt>
    <dgm:pt modelId="{D8D27913-52DE-4311-98D5-115C1F390322}" type="pres">
      <dgm:prSet presAssocID="{94CDDA9A-94DC-4576-AEA4-E90650315E0B}" presName="compNode" presStyleCnt="0"/>
      <dgm:spPr/>
    </dgm:pt>
    <dgm:pt modelId="{BDB81E6E-ABD9-4A26-B8CF-2621B5E6729D}" type="pres">
      <dgm:prSet presAssocID="{94CDDA9A-94DC-4576-AEA4-E90650315E0B}" presName="childRect" presStyleLbl="bgAcc1" presStyleIdx="0" presStyleCnt="3" custLinFactNeighborX="-12060" custLinFactNeighborY="-153">
        <dgm:presLayoutVars>
          <dgm:bulletEnabled val="1"/>
        </dgm:presLayoutVars>
      </dgm:prSet>
      <dgm:spPr/>
      <dgm:t>
        <a:bodyPr/>
        <a:lstStyle/>
        <a:p>
          <a:endParaRPr lang="ru-RU"/>
        </a:p>
      </dgm:t>
    </dgm:pt>
    <dgm:pt modelId="{2631FB5A-596D-4487-A6B4-2CE8304FABF0}" type="pres">
      <dgm:prSet presAssocID="{94CDDA9A-94DC-4576-AEA4-E90650315E0B}" presName="parentText" presStyleLbl="node1" presStyleIdx="0" presStyleCnt="0">
        <dgm:presLayoutVars>
          <dgm:chMax val="0"/>
          <dgm:bulletEnabled val="1"/>
        </dgm:presLayoutVars>
      </dgm:prSet>
      <dgm:spPr/>
    </dgm:pt>
    <dgm:pt modelId="{A7A9BB81-489A-44E0-AB57-5F4164CAE4FA}" type="pres">
      <dgm:prSet presAssocID="{94CDDA9A-94DC-4576-AEA4-E90650315E0B}" presName="parentRect" presStyleLbl="alignNode1" presStyleIdx="0" presStyleCnt="3"/>
      <dgm:spPr/>
      <dgm:t>
        <a:bodyPr/>
        <a:lstStyle/>
        <a:p>
          <a:endParaRPr lang="ru-RU"/>
        </a:p>
      </dgm:t>
    </dgm:pt>
    <dgm:pt modelId="{0C9BC67A-6060-4653-B153-E67571795759}" type="pres">
      <dgm:prSet presAssocID="{94CDDA9A-94DC-4576-AEA4-E90650315E0B}" presName="adorn" presStyleLbl="fgAccFollowNode1" presStyleIdx="0" presStyleCnt="3"/>
      <dgm:spPr/>
    </dgm:pt>
    <dgm:pt modelId="{F4429C9A-6C34-4D6C-8FC4-7C682F894215}" type="pres">
      <dgm:prSet presAssocID="{69CB95FD-CAB2-48F0-B27C-26D0CC5BCE05}" presName="sibTrans" presStyleLbl="sibTrans2D1" presStyleIdx="0" presStyleCnt="0"/>
      <dgm:spPr/>
    </dgm:pt>
    <dgm:pt modelId="{C568E805-0E8D-4B15-A90E-4A55ACA6CD3D}" type="pres">
      <dgm:prSet presAssocID="{51FECC77-72F3-4ED1-9A25-D04B64025C1A}" presName="compNode" presStyleCnt="0"/>
      <dgm:spPr/>
    </dgm:pt>
    <dgm:pt modelId="{4B0DED16-F376-4DDA-802C-55D9F4712799}" type="pres">
      <dgm:prSet presAssocID="{51FECC77-72F3-4ED1-9A25-D04B64025C1A}" presName="childRect" presStyleLbl="bgAcc1" presStyleIdx="1" presStyleCnt="3">
        <dgm:presLayoutVars>
          <dgm:bulletEnabled val="1"/>
        </dgm:presLayoutVars>
      </dgm:prSet>
      <dgm:spPr/>
    </dgm:pt>
    <dgm:pt modelId="{B1D01949-DF1D-49D0-B120-BE0C9A303B7D}" type="pres">
      <dgm:prSet presAssocID="{51FECC77-72F3-4ED1-9A25-D04B64025C1A}" presName="parentText" presStyleLbl="node1" presStyleIdx="0" presStyleCnt="0">
        <dgm:presLayoutVars>
          <dgm:chMax val="0"/>
          <dgm:bulletEnabled val="1"/>
        </dgm:presLayoutVars>
      </dgm:prSet>
      <dgm:spPr/>
    </dgm:pt>
    <dgm:pt modelId="{FEB96658-7602-4B08-A9FA-82EE7EC619B9}" type="pres">
      <dgm:prSet presAssocID="{51FECC77-72F3-4ED1-9A25-D04B64025C1A}" presName="parentRect" presStyleLbl="alignNode1" presStyleIdx="1" presStyleCnt="3"/>
      <dgm:spPr/>
    </dgm:pt>
    <dgm:pt modelId="{3D6B6928-FB48-48E7-9B67-F5ABE26CEF4C}" type="pres">
      <dgm:prSet presAssocID="{51FECC77-72F3-4ED1-9A25-D04B64025C1A}" presName="adorn" presStyleLbl="fgAccFollowNode1" presStyleIdx="1" presStyleCnt="3"/>
      <dgm:spPr/>
    </dgm:pt>
    <dgm:pt modelId="{006DB4A6-F0AC-42DE-9520-FAABB3515027}" type="pres">
      <dgm:prSet presAssocID="{E77B7B4F-A3D4-4889-B270-F79BBF1BDD2B}" presName="sibTrans" presStyleLbl="sibTrans2D1" presStyleIdx="0" presStyleCnt="0"/>
      <dgm:spPr/>
    </dgm:pt>
    <dgm:pt modelId="{E8443BDB-D395-4CF3-A017-1E816FE44C09}" type="pres">
      <dgm:prSet presAssocID="{5A36753B-4B33-43AE-A5A5-0872083CEB7B}" presName="compNode" presStyleCnt="0"/>
      <dgm:spPr/>
    </dgm:pt>
    <dgm:pt modelId="{E475D241-AF2B-44B5-9790-56610C2F3E3B}" type="pres">
      <dgm:prSet presAssocID="{5A36753B-4B33-43AE-A5A5-0872083CEB7B}" presName="childRect" presStyleLbl="bgAcc1" presStyleIdx="2" presStyleCnt="3">
        <dgm:presLayoutVars>
          <dgm:bulletEnabled val="1"/>
        </dgm:presLayoutVars>
      </dgm:prSet>
      <dgm:spPr/>
    </dgm:pt>
    <dgm:pt modelId="{B9758BFE-ED1D-4B93-8066-F54B81EC5D84}" type="pres">
      <dgm:prSet presAssocID="{5A36753B-4B33-43AE-A5A5-0872083CEB7B}" presName="parentText" presStyleLbl="node1" presStyleIdx="0" presStyleCnt="0">
        <dgm:presLayoutVars>
          <dgm:chMax val="0"/>
          <dgm:bulletEnabled val="1"/>
        </dgm:presLayoutVars>
      </dgm:prSet>
      <dgm:spPr/>
    </dgm:pt>
    <dgm:pt modelId="{2CCE5158-D383-4A79-8F6F-2E3426D0EED9}" type="pres">
      <dgm:prSet presAssocID="{5A36753B-4B33-43AE-A5A5-0872083CEB7B}" presName="parentRect" presStyleLbl="alignNode1" presStyleIdx="2" presStyleCnt="3"/>
      <dgm:spPr/>
    </dgm:pt>
    <dgm:pt modelId="{012DBABE-5CCA-4A0A-BB89-DA65F07811A2}" type="pres">
      <dgm:prSet presAssocID="{5A36753B-4B33-43AE-A5A5-0872083CEB7B}" presName="adorn" presStyleLbl="fgAccFollowNode1" presStyleIdx="2" presStyleCnt="3"/>
      <dgm:spPr/>
    </dgm:pt>
  </dgm:ptLst>
  <dgm:cxnLst>
    <dgm:cxn modelId="{08A1791D-005D-4D28-A735-262F87ED2AE1}" srcId="{94CDDA9A-94DC-4576-AEA4-E90650315E0B}" destId="{2F552DDF-28D7-4C8D-8498-59CA97D7C919}" srcOrd="0" destOrd="0" parTransId="{9B6237E2-F476-40F1-9707-99547796641F}" sibTransId="{8F7E421F-C66B-4210-B3B9-088ED613C67F}"/>
    <dgm:cxn modelId="{0254E420-74E6-4FF3-B33C-B87A13DA5A60}" type="presOf" srcId="{E77B7B4F-A3D4-4889-B270-F79BBF1BDD2B}" destId="{006DB4A6-F0AC-42DE-9520-FAABB3515027}" srcOrd="0" destOrd="0" presId="urn:microsoft.com/office/officeart/2005/8/layout/bList2"/>
    <dgm:cxn modelId="{AF5138E6-93B2-4AAE-AC70-5A25B645CEF4}" type="presOf" srcId="{5A36753B-4B33-43AE-A5A5-0872083CEB7B}" destId="{2CCE5158-D383-4A79-8F6F-2E3426D0EED9}" srcOrd="1" destOrd="0" presId="urn:microsoft.com/office/officeart/2005/8/layout/bList2"/>
    <dgm:cxn modelId="{B3A6E37E-5E06-4E3B-B885-4E8D0BE5163B}" type="presOf" srcId="{94CDDA9A-94DC-4576-AEA4-E90650315E0B}" destId="{A7A9BB81-489A-44E0-AB57-5F4164CAE4FA}" srcOrd="1" destOrd="0" presId="urn:microsoft.com/office/officeart/2005/8/layout/bList2"/>
    <dgm:cxn modelId="{072482F4-A6BE-468F-A90F-0C7EBD11626C}" srcId="{5A36753B-4B33-43AE-A5A5-0872083CEB7B}" destId="{8482F029-9187-4E83-A503-0F090A502ED7}" srcOrd="0" destOrd="0" parTransId="{E76F1713-5C8A-4583-9F79-38CF4902909D}" sibTransId="{F8E94901-A39C-4FB6-A7B9-4604F77EC079}"/>
    <dgm:cxn modelId="{286B1590-13E8-48AA-8208-3C07D2FCB7DC}" srcId="{51FECC77-72F3-4ED1-9A25-D04B64025C1A}" destId="{A64CC15D-65CF-423D-A9B5-27AE869F42C3}" srcOrd="0" destOrd="0" parTransId="{88C4FFDA-CCCD-4BDF-BAFC-93BBFA259ECE}" sibTransId="{2A146D8F-D539-485F-9DDF-B97A733CC5DE}"/>
    <dgm:cxn modelId="{E0BDBD9A-6A99-460D-81AB-0EAA0418D6D6}" srcId="{994405AD-89B8-439F-8FB0-3E1B1A523984}" destId="{51FECC77-72F3-4ED1-9A25-D04B64025C1A}" srcOrd="1" destOrd="0" parTransId="{EA299C54-227B-4752-B537-78986E3EAC18}" sibTransId="{E77B7B4F-A3D4-4889-B270-F79BBF1BDD2B}"/>
    <dgm:cxn modelId="{6064D66E-2F3A-4F2A-8DBD-A5556D1CFBC6}" srcId="{994405AD-89B8-439F-8FB0-3E1B1A523984}" destId="{94CDDA9A-94DC-4576-AEA4-E90650315E0B}" srcOrd="0" destOrd="0" parTransId="{14563D57-E3FE-4854-8577-216038EA7B86}" sibTransId="{69CB95FD-CAB2-48F0-B27C-26D0CC5BCE05}"/>
    <dgm:cxn modelId="{7992CC32-5B1D-4572-B5B6-D82DE9A6103B}" type="presOf" srcId="{8482F029-9187-4E83-A503-0F090A502ED7}" destId="{E475D241-AF2B-44B5-9790-56610C2F3E3B}" srcOrd="0" destOrd="0" presId="urn:microsoft.com/office/officeart/2005/8/layout/bList2"/>
    <dgm:cxn modelId="{2F77EF16-E24D-4202-AD61-646140923ECA}" srcId="{994405AD-89B8-439F-8FB0-3E1B1A523984}" destId="{5A36753B-4B33-43AE-A5A5-0872083CEB7B}" srcOrd="2" destOrd="0" parTransId="{D40123B4-510A-4C60-B897-49B3AC73F1A5}" sibTransId="{DFDACC51-208E-4829-80EB-5EF516F6DA49}"/>
    <dgm:cxn modelId="{CF3A6D42-29CB-477C-9CEE-285F78D343A6}" type="presOf" srcId="{5A36753B-4B33-43AE-A5A5-0872083CEB7B}" destId="{B9758BFE-ED1D-4B93-8066-F54B81EC5D84}" srcOrd="0" destOrd="0" presId="urn:microsoft.com/office/officeart/2005/8/layout/bList2"/>
    <dgm:cxn modelId="{831C5DDC-9480-41B8-8468-93594F47A501}" type="presOf" srcId="{2F552DDF-28D7-4C8D-8498-59CA97D7C919}" destId="{BDB81E6E-ABD9-4A26-B8CF-2621B5E6729D}" srcOrd="0" destOrd="0" presId="urn:microsoft.com/office/officeart/2005/8/layout/bList2"/>
    <dgm:cxn modelId="{2D610D82-C5A6-4D27-90D9-CFCDA7DB18EB}" type="presOf" srcId="{51FECC77-72F3-4ED1-9A25-D04B64025C1A}" destId="{FEB96658-7602-4B08-A9FA-82EE7EC619B9}" srcOrd="1" destOrd="0" presId="urn:microsoft.com/office/officeart/2005/8/layout/bList2"/>
    <dgm:cxn modelId="{D3C50C21-DAAD-4D25-9F01-68C3677F3924}" type="presOf" srcId="{A64CC15D-65CF-423D-A9B5-27AE869F42C3}" destId="{4B0DED16-F376-4DDA-802C-55D9F4712799}" srcOrd="0" destOrd="0" presId="urn:microsoft.com/office/officeart/2005/8/layout/bList2"/>
    <dgm:cxn modelId="{618E54A0-328B-47FD-8D33-0B1BA2F985A0}" type="presOf" srcId="{94CDDA9A-94DC-4576-AEA4-E90650315E0B}" destId="{2631FB5A-596D-4487-A6B4-2CE8304FABF0}" srcOrd="0" destOrd="0" presId="urn:microsoft.com/office/officeart/2005/8/layout/bList2"/>
    <dgm:cxn modelId="{4102083A-9E2D-44DF-8D39-FF7E0B0BB099}" type="presOf" srcId="{994405AD-89B8-439F-8FB0-3E1B1A523984}" destId="{5A822AC6-B334-49D1-9BB6-943D45BC71B0}" srcOrd="0" destOrd="0" presId="urn:microsoft.com/office/officeart/2005/8/layout/bList2"/>
    <dgm:cxn modelId="{CFBF2EF3-45F9-4837-B57E-D639CC4023AC}" type="presOf" srcId="{51FECC77-72F3-4ED1-9A25-D04B64025C1A}" destId="{B1D01949-DF1D-49D0-B120-BE0C9A303B7D}" srcOrd="0" destOrd="0" presId="urn:microsoft.com/office/officeart/2005/8/layout/bList2"/>
    <dgm:cxn modelId="{8BB4A5DD-C7A4-4EBF-8022-0B5198101168}" type="presOf" srcId="{69CB95FD-CAB2-48F0-B27C-26D0CC5BCE05}" destId="{F4429C9A-6C34-4D6C-8FC4-7C682F894215}" srcOrd="0" destOrd="0" presId="urn:microsoft.com/office/officeart/2005/8/layout/bList2"/>
    <dgm:cxn modelId="{66DE7DC8-5A01-4A6A-861D-AB9A26BB787C}" type="presParOf" srcId="{5A822AC6-B334-49D1-9BB6-943D45BC71B0}" destId="{D8D27913-52DE-4311-98D5-115C1F390322}" srcOrd="0" destOrd="0" presId="urn:microsoft.com/office/officeart/2005/8/layout/bList2"/>
    <dgm:cxn modelId="{BC43BA88-D1E1-48C2-A378-8DD1CE597EF4}" type="presParOf" srcId="{D8D27913-52DE-4311-98D5-115C1F390322}" destId="{BDB81E6E-ABD9-4A26-B8CF-2621B5E6729D}" srcOrd="0" destOrd="0" presId="urn:microsoft.com/office/officeart/2005/8/layout/bList2"/>
    <dgm:cxn modelId="{9A916E55-8A85-44F1-AEE9-41C96AA30112}" type="presParOf" srcId="{D8D27913-52DE-4311-98D5-115C1F390322}" destId="{2631FB5A-596D-4487-A6B4-2CE8304FABF0}" srcOrd="1" destOrd="0" presId="urn:microsoft.com/office/officeart/2005/8/layout/bList2"/>
    <dgm:cxn modelId="{E650BCAD-92BD-4147-B8AB-8BAE52F003EA}" type="presParOf" srcId="{D8D27913-52DE-4311-98D5-115C1F390322}" destId="{A7A9BB81-489A-44E0-AB57-5F4164CAE4FA}" srcOrd="2" destOrd="0" presId="urn:microsoft.com/office/officeart/2005/8/layout/bList2"/>
    <dgm:cxn modelId="{7E0A571C-7256-4405-99B3-CC22173CE8C1}" type="presParOf" srcId="{D8D27913-52DE-4311-98D5-115C1F390322}" destId="{0C9BC67A-6060-4653-B153-E67571795759}" srcOrd="3" destOrd="0" presId="urn:microsoft.com/office/officeart/2005/8/layout/bList2"/>
    <dgm:cxn modelId="{68CDB91B-EC6B-4682-B148-F33E1BFB3F20}" type="presParOf" srcId="{5A822AC6-B334-49D1-9BB6-943D45BC71B0}" destId="{F4429C9A-6C34-4D6C-8FC4-7C682F894215}" srcOrd="1" destOrd="0" presId="urn:microsoft.com/office/officeart/2005/8/layout/bList2"/>
    <dgm:cxn modelId="{880E9A0E-E798-473B-8220-32A0DCFEBA2F}" type="presParOf" srcId="{5A822AC6-B334-49D1-9BB6-943D45BC71B0}" destId="{C568E805-0E8D-4B15-A90E-4A55ACA6CD3D}" srcOrd="2" destOrd="0" presId="urn:microsoft.com/office/officeart/2005/8/layout/bList2"/>
    <dgm:cxn modelId="{10308516-6F90-4D06-9D68-FFD430F331DA}" type="presParOf" srcId="{C568E805-0E8D-4B15-A90E-4A55ACA6CD3D}" destId="{4B0DED16-F376-4DDA-802C-55D9F4712799}" srcOrd="0" destOrd="0" presId="urn:microsoft.com/office/officeart/2005/8/layout/bList2"/>
    <dgm:cxn modelId="{D74B878D-96BE-4BF0-8F2B-D64879EB281C}" type="presParOf" srcId="{C568E805-0E8D-4B15-A90E-4A55ACA6CD3D}" destId="{B1D01949-DF1D-49D0-B120-BE0C9A303B7D}" srcOrd="1" destOrd="0" presId="urn:microsoft.com/office/officeart/2005/8/layout/bList2"/>
    <dgm:cxn modelId="{FC7DF529-22EF-43B8-8B76-D82B07E4D11A}" type="presParOf" srcId="{C568E805-0E8D-4B15-A90E-4A55ACA6CD3D}" destId="{FEB96658-7602-4B08-A9FA-82EE7EC619B9}" srcOrd="2" destOrd="0" presId="urn:microsoft.com/office/officeart/2005/8/layout/bList2"/>
    <dgm:cxn modelId="{E7761C90-101E-4218-A044-1230E56145AB}" type="presParOf" srcId="{C568E805-0E8D-4B15-A90E-4A55ACA6CD3D}" destId="{3D6B6928-FB48-48E7-9B67-F5ABE26CEF4C}" srcOrd="3" destOrd="0" presId="urn:microsoft.com/office/officeart/2005/8/layout/bList2"/>
    <dgm:cxn modelId="{3185CC8C-9D11-448B-89E3-939D4FD0F461}" type="presParOf" srcId="{5A822AC6-B334-49D1-9BB6-943D45BC71B0}" destId="{006DB4A6-F0AC-42DE-9520-FAABB3515027}" srcOrd="3" destOrd="0" presId="urn:microsoft.com/office/officeart/2005/8/layout/bList2"/>
    <dgm:cxn modelId="{20BA913F-020B-4177-AEDC-42D9482958D7}" type="presParOf" srcId="{5A822AC6-B334-49D1-9BB6-943D45BC71B0}" destId="{E8443BDB-D395-4CF3-A017-1E816FE44C09}" srcOrd="4" destOrd="0" presId="urn:microsoft.com/office/officeart/2005/8/layout/bList2"/>
    <dgm:cxn modelId="{CDE7A26E-891B-490F-B940-C268192F3283}" type="presParOf" srcId="{E8443BDB-D395-4CF3-A017-1E816FE44C09}" destId="{E475D241-AF2B-44B5-9790-56610C2F3E3B}" srcOrd="0" destOrd="0" presId="urn:microsoft.com/office/officeart/2005/8/layout/bList2"/>
    <dgm:cxn modelId="{FE78E799-9487-4337-92DD-8EAD24208214}" type="presParOf" srcId="{E8443BDB-D395-4CF3-A017-1E816FE44C09}" destId="{B9758BFE-ED1D-4B93-8066-F54B81EC5D84}" srcOrd="1" destOrd="0" presId="urn:microsoft.com/office/officeart/2005/8/layout/bList2"/>
    <dgm:cxn modelId="{874BF772-43C8-4AE8-B448-529B62E08D69}" type="presParOf" srcId="{E8443BDB-D395-4CF3-A017-1E816FE44C09}" destId="{2CCE5158-D383-4A79-8F6F-2E3426D0EED9}" srcOrd="2" destOrd="0" presId="urn:microsoft.com/office/officeart/2005/8/layout/bList2"/>
    <dgm:cxn modelId="{7A2C2534-7E9B-435C-8306-DBCEC9D5F105}" type="presParOf" srcId="{E8443BDB-D395-4CF3-A017-1E816FE44C09}" destId="{012DBABE-5CCA-4A0A-BB89-DA65F07811A2}" srcOrd="3" destOrd="0" presId="urn:microsoft.com/office/officeart/2005/8/layout/b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B81E6E-ABD9-4A26-B8CF-2621B5E6729D}">
      <dsp:nvSpPr>
        <dsp:cNvPr id="0" name=""/>
        <dsp:cNvSpPr/>
      </dsp:nvSpPr>
      <dsp:spPr>
        <a:xfrm>
          <a:off x="360043" y="0"/>
          <a:ext cx="1690990" cy="1262288"/>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Char char="••"/>
          </a:pPr>
          <a:r>
            <a:rPr lang="kk-KZ" sz="2000" kern="1200" dirty="0" smtClean="0"/>
            <a:t>жастардың заңды құқықтарын қорғау</a:t>
          </a:r>
          <a:endParaRPr lang="ru-RU" sz="2000" kern="1200" dirty="0"/>
        </a:p>
      </dsp:txBody>
      <dsp:txXfrm>
        <a:off x="360043" y="0"/>
        <a:ext cx="1690990" cy="1262288"/>
      </dsp:txXfrm>
    </dsp:sp>
    <dsp:sp modelId="{A7A9BB81-489A-44E0-AB57-5F4164CAE4FA}">
      <dsp:nvSpPr>
        <dsp:cNvPr id="0" name=""/>
        <dsp:cNvSpPr/>
      </dsp:nvSpPr>
      <dsp:spPr>
        <a:xfrm>
          <a:off x="563977" y="1264220"/>
          <a:ext cx="1690990" cy="54278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0" rIns="36830" bIns="0" numCol="1" spcCol="1270" anchor="ctr" anchorCtr="0">
          <a:noAutofit/>
        </a:bodyPr>
        <a:lstStyle/>
        <a:p>
          <a:pPr lvl="0" algn="l" defTabSz="1289050">
            <a:lnSpc>
              <a:spcPct val="90000"/>
            </a:lnSpc>
            <a:spcBef>
              <a:spcPct val="0"/>
            </a:spcBef>
            <a:spcAft>
              <a:spcPct val="35000"/>
            </a:spcAft>
          </a:pPr>
          <a:endParaRPr lang="ru-RU" sz="2900" kern="1200" dirty="0"/>
        </a:p>
      </dsp:txBody>
      <dsp:txXfrm>
        <a:off x="563977" y="1264220"/>
        <a:ext cx="1190838" cy="542784"/>
      </dsp:txXfrm>
    </dsp:sp>
    <dsp:sp modelId="{0C9BC67A-6060-4653-B153-E67571795759}">
      <dsp:nvSpPr>
        <dsp:cNvPr id="0" name=""/>
        <dsp:cNvSpPr/>
      </dsp:nvSpPr>
      <dsp:spPr>
        <a:xfrm>
          <a:off x="1802650" y="1350437"/>
          <a:ext cx="591846" cy="591846"/>
        </a:xfrm>
        <a:prstGeom prst="ellips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0DED16-F376-4DDA-802C-55D9F4712799}">
      <dsp:nvSpPr>
        <dsp:cNvPr id="0" name=""/>
        <dsp:cNvSpPr/>
      </dsp:nvSpPr>
      <dsp:spPr>
        <a:xfrm>
          <a:off x="2541123" y="1932"/>
          <a:ext cx="1690990" cy="1262288"/>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Char char="••"/>
          </a:pPr>
          <a:r>
            <a:rPr lang="kk-KZ" sz="2000" kern="1200" smtClean="0"/>
            <a:t>жастардың заңды құқықтарын қорғау</a:t>
          </a:r>
          <a:endParaRPr lang="ru-RU" sz="2000" kern="1200"/>
        </a:p>
      </dsp:txBody>
      <dsp:txXfrm>
        <a:off x="2541123" y="1932"/>
        <a:ext cx="1690990" cy="1262288"/>
      </dsp:txXfrm>
    </dsp:sp>
    <dsp:sp modelId="{FEB96658-7602-4B08-A9FA-82EE7EC619B9}">
      <dsp:nvSpPr>
        <dsp:cNvPr id="0" name=""/>
        <dsp:cNvSpPr/>
      </dsp:nvSpPr>
      <dsp:spPr>
        <a:xfrm>
          <a:off x="2541123" y="1264220"/>
          <a:ext cx="1690990" cy="54278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0" rIns="36830" bIns="0" numCol="1" spcCol="1270" anchor="ctr" anchorCtr="0">
          <a:noAutofit/>
        </a:bodyPr>
        <a:lstStyle/>
        <a:p>
          <a:pPr lvl="0" algn="l" defTabSz="1289050">
            <a:lnSpc>
              <a:spcPct val="90000"/>
            </a:lnSpc>
            <a:spcBef>
              <a:spcPct val="0"/>
            </a:spcBef>
            <a:spcAft>
              <a:spcPct val="35000"/>
            </a:spcAft>
          </a:pPr>
          <a:endParaRPr lang="ru-RU" sz="2900" kern="1200"/>
        </a:p>
      </dsp:txBody>
      <dsp:txXfrm>
        <a:off x="2541123" y="1264220"/>
        <a:ext cx="1190838" cy="542784"/>
      </dsp:txXfrm>
    </dsp:sp>
    <dsp:sp modelId="{3D6B6928-FB48-48E7-9B67-F5ABE26CEF4C}">
      <dsp:nvSpPr>
        <dsp:cNvPr id="0" name=""/>
        <dsp:cNvSpPr/>
      </dsp:nvSpPr>
      <dsp:spPr>
        <a:xfrm>
          <a:off x="3779797" y="1350437"/>
          <a:ext cx="591846" cy="591846"/>
        </a:xfrm>
        <a:prstGeom prst="ellips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75D241-AF2B-44B5-9790-56610C2F3E3B}">
      <dsp:nvSpPr>
        <dsp:cNvPr id="0" name=""/>
        <dsp:cNvSpPr/>
      </dsp:nvSpPr>
      <dsp:spPr>
        <a:xfrm>
          <a:off x="4518270" y="1932"/>
          <a:ext cx="1690990" cy="1262288"/>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Char char="••"/>
          </a:pPr>
          <a:r>
            <a:rPr lang="kk-KZ" sz="2000" kern="1200" smtClean="0"/>
            <a:t>әлеуметтік көмек көрсету</a:t>
          </a:r>
          <a:endParaRPr lang="ru-RU" sz="2000" kern="1200"/>
        </a:p>
      </dsp:txBody>
      <dsp:txXfrm>
        <a:off x="4518270" y="1932"/>
        <a:ext cx="1690990" cy="1262288"/>
      </dsp:txXfrm>
    </dsp:sp>
    <dsp:sp modelId="{2CCE5158-D383-4A79-8F6F-2E3426D0EED9}">
      <dsp:nvSpPr>
        <dsp:cNvPr id="0" name=""/>
        <dsp:cNvSpPr/>
      </dsp:nvSpPr>
      <dsp:spPr>
        <a:xfrm>
          <a:off x="4518270" y="1264220"/>
          <a:ext cx="1690990" cy="54278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0" rIns="36830" bIns="0" numCol="1" spcCol="1270" anchor="ctr" anchorCtr="0">
          <a:noAutofit/>
        </a:bodyPr>
        <a:lstStyle/>
        <a:p>
          <a:pPr lvl="0" algn="l" defTabSz="1289050">
            <a:lnSpc>
              <a:spcPct val="90000"/>
            </a:lnSpc>
            <a:spcBef>
              <a:spcPct val="0"/>
            </a:spcBef>
            <a:spcAft>
              <a:spcPct val="35000"/>
            </a:spcAft>
          </a:pPr>
          <a:endParaRPr lang="ru-RU" sz="2900" kern="1200"/>
        </a:p>
      </dsp:txBody>
      <dsp:txXfrm>
        <a:off x="4518270" y="1264220"/>
        <a:ext cx="1190838" cy="542784"/>
      </dsp:txXfrm>
    </dsp:sp>
    <dsp:sp modelId="{012DBABE-5CCA-4A0A-BB89-DA65F07811A2}">
      <dsp:nvSpPr>
        <dsp:cNvPr id="0" name=""/>
        <dsp:cNvSpPr/>
      </dsp:nvSpPr>
      <dsp:spPr>
        <a:xfrm>
          <a:off x="5756944" y="1350437"/>
          <a:ext cx="591846" cy="591846"/>
        </a:xfrm>
        <a:prstGeom prst="ellips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scene3d>
            <a:camera prst="isometricOffAxis2Left"/>
            <a:lightRig rig="threePt" dir="t"/>
          </a:scene3d>
        </p:spPr>
        <p:txBody>
          <a:bodyPr>
            <a:noAutofit/>
          </a:bodyPr>
          <a:lstStyle/>
          <a:p>
            <a:r>
              <a:rPr lang="kk-KZ" sz="6000" b="1" dirty="0" smtClean="0"/>
              <a:t>Мемлекеттік жастар саясаты.</a:t>
            </a:r>
            <a:r>
              <a:rPr lang="ru-RU" sz="6000" dirty="0" smtClean="0"/>
              <a:t/>
            </a:r>
            <a:br>
              <a:rPr lang="ru-RU" sz="6000" dirty="0" smtClean="0"/>
            </a:br>
            <a:endParaRPr lang="ru-RU" sz="6000" dirty="0"/>
          </a:p>
        </p:txBody>
      </p:sp>
      <p:pic>
        <p:nvPicPr>
          <p:cNvPr id="2050" name="Picture 2"/>
          <p:cNvPicPr>
            <a:picLocks noChangeAspect="1" noChangeArrowheads="1"/>
          </p:cNvPicPr>
          <p:nvPr/>
        </p:nvPicPr>
        <p:blipFill>
          <a:blip r:embed="rId2" cstate="print"/>
          <a:srcRect/>
          <a:stretch>
            <a:fillRect/>
          </a:stretch>
        </p:blipFill>
        <p:spPr bwMode="auto">
          <a:xfrm>
            <a:off x="4860031" y="4005064"/>
            <a:ext cx="4283969" cy="2852936"/>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0" y="4005064"/>
            <a:ext cx="4860032" cy="285293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616624"/>
          </a:xfrm>
        </p:spPr>
        <p:txBody>
          <a:bodyPr>
            <a:normAutofit fontScale="70000" lnSpcReduction="20000"/>
          </a:bodyPr>
          <a:lstStyle/>
          <a:p>
            <a:pPr algn="just">
              <a:buNone/>
            </a:pPr>
            <a:r>
              <a:rPr lang="kk-KZ" dirty="0" smtClean="0"/>
              <a:t>       «Нұр Отан» Халықтық Демократиялық партиясының «Жас Отан» Жастар қанаты 2008 жылғы 14 мамырда Астана қаласында «Жас Отан» ЖҚ I Съезінде қоғамдық бірлестік тұлғасында құрылған. Ұйымның облыстық, Астана және Алматы қалалық филиалдары, сондай-ақ, қалалық және аудандық деңгейде бөлімдері бар. «Жас Отан» Жастар қанатының Орталық кеңесіне Қазақстан Республикасының Парламенті Мәжілісі мен барлық деңгейдегі мәслихат депутаттары, Үкіметтік емес ұйымдардың жастар көшбасшылары, жас спортсмендер мен мәдени қайраткерлер кіреді. Жастар қанатының құрамын 2012 жылғы есеп бойынша 200 мың адамды құрайды Жас Отан» Жастар қанаты «Нұр Отан» Халықтық Демократиялық партиясының идеясын қолдайды.  Ұйымның мәлімделген міндеті - мемлекеттің дамуды жаңашылдыққа ұмытылуды қамтамасыз ету мақсатымен елбасының саяси платформасының негізінде Қазақстан жастарын біріктіру. Мақсаты - өзінің cоңынан жастарды тартып, қабілетті, мықты және абыройлы саяси жастар ұйымын құру.</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764704"/>
            <a:ext cx="8229600" cy="5001419"/>
          </a:xfrm>
        </p:spPr>
        <p:txBody>
          <a:bodyPr>
            <a:normAutofit fontScale="92500" lnSpcReduction="10000"/>
          </a:bodyPr>
          <a:lstStyle/>
          <a:p>
            <a:pPr algn="just">
              <a:buNone/>
            </a:pPr>
            <a:r>
              <a:rPr lang="kk-KZ" dirty="0" smtClean="0"/>
              <a:t>        Негізгі мақсаттар мен міндеттерді орындау үшін «Жас Отан» ЖҚ негізгі жұмыс бағытын айқындайтын кезек күттірмес міндеттерді жүзеге асырады:</a:t>
            </a:r>
            <a:endParaRPr lang="ru-RU" dirty="0" smtClean="0"/>
          </a:p>
          <a:p>
            <a:pPr algn="just">
              <a:buNone/>
            </a:pPr>
            <a:r>
              <a:rPr lang="kk-KZ" dirty="0" smtClean="0"/>
              <a:t>          Мемлекет басшысының саясатын қолдап, жастарды біріктіру. Аталған міндет жастар арасында еліміздің Президентінің беделін нығайту мен «Нұр Отан» ХДП-на жастардың сенімін көтеру бойынша кешенді шаралар әзірлеп, мемлекеттік-патриоттық негізде еліміздегі жастарды біріктіру.</a:t>
            </a:r>
            <a:endParaRPr lang="ru-RU" dirty="0" smtClean="0"/>
          </a:p>
          <a:p>
            <a:pPr>
              <a:buNone/>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556792"/>
            <a:ext cx="8229600" cy="4785395"/>
          </a:xfrm>
        </p:spPr>
        <p:txBody>
          <a:bodyPr/>
          <a:lstStyle/>
          <a:p>
            <a:pPr algn="ctr">
              <a:buNone/>
            </a:pPr>
            <a:r>
              <a:rPr lang="kk-KZ" dirty="0" smtClean="0"/>
              <a:t>        </a:t>
            </a:r>
            <a:r>
              <a:rPr lang="kk-KZ" sz="3600" dirty="0" smtClean="0"/>
              <a:t>Жастардың құқықтары мен мүдделерін қорғау – жастар үшін мемлекеттік кепіл мен құқықтарының қорғалуы қолданыстағы заңнамаға сәйкес қарастырылған.</a:t>
            </a:r>
            <a:endParaRPr lang="ru-RU" sz="3600" dirty="0" smtClean="0"/>
          </a:p>
          <a:p>
            <a:pPr algn="ctr">
              <a:buNone/>
            </a:pP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5796137" y="4409978"/>
            <a:ext cx="3347864" cy="227654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289451"/>
          </a:xfrm>
        </p:spPr>
        <p:txBody>
          <a:bodyPr/>
          <a:lstStyle/>
          <a:p>
            <a:pPr algn="just">
              <a:buNone/>
            </a:pPr>
            <a:r>
              <a:rPr lang="kk-KZ" dirty="0" smtClean="0"/>
              <a:t>    </a:t>
            </a:r>
          </a:p>
          <a:p>
            <a:pPr algn="just">
              <a:buNone/>
            </a:pPr>
            <a:r>
              <a:rPr lang="kk-KZ" dirty="0" smtClean="0"/>
              <a:t>      Жас Отан» ЖҚ қызметінде жастардың көп бөлігін тарту арқылы «Нұр Отан» ХДП әлеуметтік базасын кеңейту. Жастар қанатында партияның мүшелерін көбейту бойынша механизмдер әзірленуде, сондай-ақ, «Жас Отан» Жастар қанатына басқа да жастар ұйымдары мен қауымдастықтар тартылуда.</a:t>
            </a:r>
            <a:endParaRPr lang="ru-RU" dirty="0" smtClean="0"/>
          </a:p>
          <a:p>
            <a:pPr>
              <a:buNone/>
            </a:pP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340768"/>
            <a:ext cx="8363272" cy="4785395"/>
          </a:xfrm>
        </p:spPr>
        <p:txBody>
          <a:bodyPr/>
          <a:lstStyle/>
          <a:p>
            <a:pPr algn="just">
              <a:buNone/>
            </a:pPr>
            <a:r>
              <a:rPr lang="kk-KZ" dirty="0" smtClean="0"/>
              <a:t>        Міндет партия мен мемлекеттік органдарға кадрлар резервін қалыптастыру. «Нұр Отан» ХДП мен биліктің мемлекеттік органдарында кадрды толықтыратын жас көшбасшыларды дайындайтын және айқындайтын жүйені құруды көздейді.</a:t>
            </a:r>
            <a:endParaRPr lang="ru-RU" dirty="0" smtClean="0"/>
          </a:p>
          <a:p>
            <a:pPr>
              <a:buNone/>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8640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kk-KZ" dirty="0" smtClean="0"/>
              <a:t/>
            </a:r>
            <a:br>
              <a:rPr lang="kk-KZ" dirty="0" smtClean="0"/>
            </a:br>
            <a:r>
              <a:rPr lang="kk-KZ" sz="3100" b="1" dirty="0" smtClean="0">
                <a:solidFill>
                  <a:srgbClr val="FF0000"/>
                </a:solidFill>
              </a:rPr>
              <a:t>Жастардың көрнекті арнайы жобаларына келесі жатады:</a:t>
            </a:r>
            <a:r>
              <a:rPr lang="ru-RU" sz="3600" b="1" dirty="0" smtClean="0">
                <a:solidFill>
                  <a:srgbClr val="FF0000"/>
                </a:solidFill>
              </a:rPr>
              <a:t/>
            </a:r>
            <a:br>
              <a:rPr lang="ru-RU" sz="3600" b="1" dirty="0" smtClean="0">
                <a:solidFill>
                  <a:srgbClr val="FF0000"/>
                </a:solidFill>
              </a:rPr>
            </a:br>
            <a:endParaRPr lang="ru-RU" sz="3600" b="1" dirty="0">
              <a:solidFill>
                <a:srgbClr val="FF0000"/>
              </a:solidFill>
            </a:endParaRPr>
          </a:p>
        </p:txBody>
      </p:sp>
      <p:sp>
        <p:nvSpPr>
          <p:cNvPr id="3" name="Содержимое 2"/>
          <p:cNvSpPr>
            <a:spLocks noGrp="1"/>
          </p:cNvSpPr>
          <p:nvPr>
            <p:ph idx="1"/>
          </p:nvPr>
        </p:nvSpPr>
        <p:spPr>
          <a:xfrm>
            <a:off x="457200" y="1340768"/>
            <a:ext cx="8229600" cy="5517232"/>
          </a:xfrm>
          <a:gradFill flip="none" rotWithShape="1">
            <a:gsLst>
              <a:gs pos="0">
                <a:srgbClr val="03D4A8"/>
              </a:gs>
              <a:gs pos="25000">
                <a:srgbClr val="21D6E0"/>
              </a:gs>
              <a:gs pos="75000">
                <a:srgbClr val="0087E6"/>
              </a:gs>
              <a:gs pos="100000">
                <a:srgbClr val="005CBF"/>
              </a:gs>
            </a:gsLst>
            <a:lin ang="5400000" scaled="0"/>
            <a:tileRect r="-100000" b="-100000"/>
          </a:gradFill>
          <a:ln cap="rnd" cmpd="thickThi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a:scene3d>
            <a:camera prst="perspectiveAbove"/>
            <a:lightRig rig="threePt" dir="t"/>
          </a:scene3d>
          <a:sp3d>
            <a:bevelT prst="relaxedInset"/>
          </a:sp3d>
        </p:spPr>
        <p:txBody>
          <a:bodyPr>
            <a:normAutofit fontScale="70000" lnSpcReduction="20000"/>
          </a:bodyPr>
          <a:lstStyle/>
          <a:p>
            <a:pPr algn="just">
              <a:buNone/>
            </a:pPr>
            <a:r>
              <a:rPr lang="kk-KZ" b="1" dirty="0" smtClean="0"/>
              <a:t>                                             Жастар – Отанға!</a:t>
            </a:r>
            <a:endParaRPr lang="ru-RU" dirty="0" smtClean="0"/>
          </a:p>
          <a:p>
            <a:pPr algn="just">
              <a:buNone/>
            </a:pPr>
            <a:r>
              <a:rPr lang="kk-KZ" dirty="0" smtClean="0"/>
              <a:t>«Жастар – Отанға!» жобасы аясында «Жас Отан» Жастар қанатының аймақтық филиалдары мен еліміздегі ірі жастар ұйымдары қырыққа жуық тұжырымдама жүзеге асырды. </a:t>
            </a:r>
            <a:r>
              <a:rPr lang="kk-KZ" b="1" dirty="0" smtClean="0">
                <a:solidFill>
                  <a:srgbClr val="FF0000"/>
                </a:solidFill>
              </a:rPr>
              <a:t>Тұжырымдаманың бағыттары әртүрлі</a:t>
            </a:r>
            <a:r>
              <a:rPr lang="kk-KZ" dirty="0" smtClean="0"/>
              <a:t>: </a:t>
            </a: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r>
              <a:rPr lang="kk-KZ" dirty="0" smtClean="0"/>
              <a:t>     </a:t>
            </a:r>
          </a:p>
          <a:p>
            <a:pPr algn="just">
              <a:buNone/>
            </a:pPr>
            <a:r>
              <a:rPr lang="kk-KZ" dirty="0" smtClean="0"/>
              <a:t> </a:t>
            </a:r>
            <a:r>
              <a:rPr lang="kk-KZ" dirty="0" smtClean="0"/>
              <a:t>          </a:t>
            </a:r>
          </a:p>
          <a:p>
            <a:pPr algn="just">
              <a:buNone/>
            </a:pPr>
            <a:r>
              <a:rPr lang="kk-KZ" dirty="0" smtClean="0"/>
              <a:t> </a:t>
            </a:r>
            <a:r>
              <a:rPr lang="kk-KZ" dirty="0" smtClean="0"/>
              <a:t>    </a:t>
            </a:r>
          </a:p>
          <a:p>
            <a:pPr algn="just">
              <a:buNone/>
            </a:pPr>
            <a:r>
              <a:rPr lang="kk-KZ" dirty="0" smtClean="0"/>
              <a:t> </a:t>
            </a:r>
            <a:r>
              <a:rPr lang="kk-KZ" dirty="0" smtClean="0"/>
              <a:t>        </a:t>
            </a:r>
            <a:r>
              <a:rPr lang="kk-KZ" dirty="0" smtClean="0"/>
              <a:t>Одан </a:t>
            </a:r>
            <a:r>
              <a:rPr lang="kk-KZ" dirty="0" smtClean="0"/>
              <a:t>басқа, жоба аясында Қазақстан Республикасының Білім және ғылым министрлігінің қолдауымен жастарға инновациялық білім беру лагері жүзеге асырылуда. Лагерь әрбір белсенді де, талантты жасқа мемлекеттік құрылым, бизнес және жастар өкілдерімен пікірталас алаңын ұйымдастыру арқылы жақсы мүмкіндіктер береді.</a:t>
            </a:r>
            <a:endParaRPr lang="ru-RU" dirty="0" smtClean="0"/>
          </a:p>
          <a:p>
            <a:pPr algn="just"/>
            <a:endParaRPr lang="ru-RU" dirty="0"/>
          </a:p>
        </p:txBody>
      </p:sp>
      <p:sp>
        <p:nvSpPr>
          <p:cNvPr id="4" name="Блок-схема: процесс 3"/>
          <p:cNvSpPr/>
          <p:nvPr/>
        </p:nvSpPr>
        <p:spPr>
          <a:xfrm>
            <a:off x="755576" y="2996952"/>
            <a:ext cx="6480720" cy="36004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патриоттық құндылықтарды насихаттаудан бастап</a:t>
            </a:r>
            <a:endParaRPr lang="ru-RU" dirty="0"/>
          </a:p>
        </p:txBody>
      </p:sp>
      <p:sp>
        <p:nvSpPr>
          <p:cNvPr id="5" name="Блок-схема: процесс 4"/>
          <p:cNvSpPr/>
          <p:nvPr/>
        </p:nvSpPr>
        <p:spPr>
          <a:xfrm>
            <a:off x="827584" y="3501008"/>
            <a:ext cx="7128792" cy="36004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әлеуметтік жобалар мен жастар бастамаларын дамыту </a:t>
            </a:r>
            <a:endParaRPr lang="ru-RU" dirty="0"/>
          </a:p>
        </p:txBody>
      </p:sp>
      <p:sp>
        <p:nvSpPr>
          <p:cNvPr id="6" name="Блок-схема: процесс 5"/>
          <p:cNvSpPr/>
          <p:nvPr/>
        </p:nvSpPr>
        <p:spPr>
          <a:xfrm>
            <a:off x="827584" y="4077072"/>
            <a:ext cx="6840760" cy="4320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жас кәсіпорындарға қолдау көрсетуге дейін</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634082"/>
          </a:xfrm>
        </p:spPr>
        <p:txBody>
          <a:bodyPr>
            <a:normAutofit fontScale="90000"/>
          </a:bodyPr>
          <a:lstStyle/>
          <a:p>
            <a:r>
              <a:rPr lang="kk-KZ" b="1" dirty="0" smtClean="0"/>
              <a:t/>
            </a:r>
            <a:br>
              <a:rPr lang="kk-KZ" b="1" dirty="0" smtClean="0"/>
            </a:br>
            <a:r>
              <a:rPr lang="kk-KZ" b="1" dirty="0" smtClean="0"/>
              <a:t>Жастар кадрлық резерві</a:t>
            </a:r>
            <a:r>
              <a:rPr lang="ru-RU" dirty="0" smtClean="0"/>
              <a:t/>
            </a:r>
            <a:br>
              <a:rPr lang="ru-RU" dirty="0" smtClean="0"/>
            </a:br>
            <a:endParaRPr lang="ru-RU" dirty="0"/>
          </a:p>
        </p:txBody>
      </p:sp>
      <p:sp>
        <p:nvSpPr>
          <p:cNvPr id="3" name="Содержимое 2"/>
          <p:cNvSpPr>
            <a:spLocks noGrp="1"/>
          </p:cNvSpPr>
          <p:nvPr>
            <p:ph idx="1"/>
          </p:nvPr>
        </p:nvSpPr>
        <p:spPr>
          <a:xfrm>
            <a:off x="323528" y="764704"/>
            <a:ext cx="8496944" cy="6093296"/>
          </a:xfrm>
          <a:solidFill>
            <a:srgbClr val="92D050"/>
          </a:solidFill>
          <a:ln w="76200">
            <a:solidFill>
              <a:schemeClr val="tx1"/>
            </a:solidFill>
          </a:ln>
        </p:spPr>
        <p:txBody>
          <a:bodyPr>
            <a:normAutofit fontScale="62500" lnSpcReduction="20000"/>
          </a:bodyPr>
          <a:lstStyle/>
          <a:p>
            <a:pPr algn="just">
              <a:buNone/>
            </a:pPr>
            <a:r>
              <a:rPr lang="kk-KZ" b="1" dirty="0" smtClean="0"/>
              <a:t>                                          </a:t>
            </a:r>
            <a:endParaRPr lang="ru-RU" dirty="0" smtClean="0"/>
          </a:p>
          <a:p>
            <a:pPr algn="just">
              <a:buNone/>
            </a:pPr>
            <a:endParaRPr lang="kk-KZ" dirty="0" smtClean="0"/>
          </a:p>
          <a:p>
            <a:pPr algn="just">
              <a:buNone/>
            </a:pPr>
            <a:endParaRPr lang="kk-KZ" dirty="0" smtClean="0"/>
          </a:p>
          <a:p>
            <a:pPr algn="just">
              <a:buNone/>
            </a:pPr>
            <a:endParaRPr lang="kk-KZ" dirty="0" smtClean="0"/>
          </a:p>
          <a:p>
            <a:pPr algn="just">
              <a:buNone/>
            </a:pPr>
            <a:r>
              <a:rPr lang="kk-KZ" dirty="0" smtClean="0"/>
              <a:t> </a:t>
            </a:r>
          </a:p>
          <a:p>
            <a:pPr algn="just">
              <a:buNone/>
            </a:pPr>
            <a:endParaRPr lang="kk-KZ" dirty="0" smtClean="0"/>
          </a:p>
          <a:p>
            <a:pPr algn="just">
              <a:buNone/>
            </a:pPr>
            <a:endParaRPr lang="kk-KZ" dirty="0" smtClean="0"/>
          </a:p>
          <a:p>
            <a:pPr algn="just">
              <a:buNone/>
            </a:pPr>
            <a:r>
              <a:rPr lang="kk-KZ" dirty="0" smtClean="0"/>
              <a:t>             </a:t>
            </a:r>
          </a:p>
          <a:p>
            <a:pPr algn="just">
              <a:buNone/>
            </a:pPr>
            <a:endParaRPr lang="kk-KZ" dirty="0" smtClean="0"/>
          </a:p>
          <a:p>
            <a:pPr algn="just">
              <a:buNone/>
            </a:pPr>
            <a:r>
              <a:rPr lang="kk-KZ" dirty="0" smtClean="0"/>
              <a:t>      «</a:t>
            </a:r>
            <a:r>
              <a:rPr lang="kk-KZ" dirty="0" smtClean="0"/>
              <a:t>Жастар кадрлық резерві» ашық байқауына аймақтар бойынша 29 жасқа дейінге көптеген жастар қатысты. Іріктеу деңгейінің қорытындысы бойынша қатысушылар арасынан республикалық деңгейге 107 қатысушы іріктелді. Қорытындысы бойынша «Жастар кадрлық резерві» жобасына 32 қатысушы анықталды. 7- 31 шілде аралығында Мемлекеттік қызметтің персоналын басқару ұлттық орталығында менеджменттің кіріспе курсын оқып, осы уақытта «Жас Отан» Жастар қанатының «Қазақша сөйлесейік!» акциясына қатысып, Есіл ауданының Ильинка поселкесіндегі мектеп құрылысын салуға жәрдемдесті. 6-11 тамыз аралығында Зеренді ауданының Зеренді поселкесінде Д. А. Қалетаев, Қ. С. Сұлтанов, Б. Қ. Байбек, А. П. Рау, Е. Т. Қарин, Б. К. Байқадамов, Н. К. Ерімбетов және тағы басқа сынды белгілі тұлғалар мен еліміздегі мемлекеттік және қоғам қайраткерлерімен кездесті. </a:t>
            </a:r>
            <a:endParaRPr lang="ru-RU" dirty="0"/>
          </a:p>
        </p:txBody>
      </p:sp>
      <p:sp>
        <p:nvSpPr>
          <p:cNvPr id="4" name="Скругленный прямоугольник 3"/>
          <p:cNvSpPr/>
          <p:nvPr/>
        </p:nvSpPr>
        <p:spPr>
          <a:xfrm>
            <a:off x="467544" y="836712"/>
            <a:ext cx="6768752"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Жастар кадрлық резерві» жобасының басты мақсаты</a:t>
            </a:r>
            <a:endParaRPr lang="ru-RU" dirty="0"/>
          </a:p>
        </p:txBody>
      </p:sp>
      <p:sp>
        <p:nvSpPr>
          <p:cNvPr id="5" name="Горизонтальный свиток 4"/>
          <p:cNvSpPr/>
          <p:nvPr/>
        </p:nvSpPr>
        <p:spPr>
          <a:xfrm>
            <a:off x="1475656" y="1412776"/>
            <a:ext cx="3816424" cy="432048"/>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мемлекеттік басқару</a:t>
            </a:r>
            <a:endParaRPr lang="ru-RU" dirty="0"/>
          </a:p>
        </p:txBody>
      </p:sp>
      <p:sp>
        <p:nvSpPr>
          <p:cNvPr id="6" name="Горизонтальный свиток 5"/>
          <p:cNvSpPr/>
          <p:nvPr/>
        </p:nvSpPr>
        <p:spPr>
          <a:xfrm>
            <a:off x="395536" y="2132856"/>
            <a:ext cx="8352928" cy="504056"/>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1600" dirty="0" smtClean="0"/>
              <a:t>бизнес жүйесі және қоғамдық қызмет саласы үшін жастар кадрлық резервін қалыптастыру </a:t>
            </a:r>
            <a:endParaRPr lang="ru-RU" sz="1600" dirty="0"/>
          </a:p>
        </p:txBody>
      </p:sp>
      <p:sp>
        <p:nvSpPr>
          <p:cNvPr id="7" name="Горизонтальный свиток 6"/>
          <p:cNvSpPr/>
          <p:nvPr/>
        </p:nvSpPr>
        <p:spPr>
          <a:xfrm>
            <a:off x="467544" y="2852936"/>
            <a:ext cx="7128792" cy="576064"/>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1600" dirty="0" smtClean="0"/>
              <a:t>аймақтық және республикалық кадр әлеуетін күшейту</a:t>
            </a:r>
            <a:endParaRPr lang="ru-RU" sz="1600" dirty="0"/>
          </a:p>
        </p:txBody>
      </p:sp>
      <p:cxnSp>
        <p:nvCxnSpPr>
          <p:cNvPr id="9" name="Прямая со стрелкой 8"/>
          <p:cNvCxnSpPr/>
          <p:nvPr/>
        </p:nvCxnSpPr>
        <p:spPr>
          <a:xfrm flipH="1">
            <a:off x="2987824" y="1196752"/>
            <a:ext cx="28803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flipH="1">
            <a:off x="4427984" y="1772816"/>
            <a:ext cx="36004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Соединительная линия уступом 18"/>
          <p:cNvCxnSpPr/>
          <p:nvPr/>
        </p:nvCxnSpPr>
        <p:spPr>
          <a:xfrm rot="5400000">
            <a:off x="5004048" y="2564904"/>
            <a:ext cx="576064" cy="28803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692696"/>
            <a:ext cx="8712968" cy="5217443"/>
          </a:xfrm>
          <a:solidFill>
            <a:srgbClr val="92D050"/>
          </a:solidFill>
          <a:ln w="76200">
            <a:solidFill>
              <a:schemeClr val="tx1"/>
            </a:solidFill>
          </a:ln>
        </p:spPr>
        <p:txBody>
          <a:bodyPr>
            <a:normAutofit fontScale="77500" lnSpcReduction="20000"/>
          </a:bodyPr>
          <a:lstStyle/>
          <a:p>
            <a:pPr algn="just">
              <a:buNone/>
            </a:pPr>
            <a:r>
              <a:rPr lang="kk-KZ" dirty="0" smtClean="0"/>
              <a:t>       12 тамыз-13 қыркүйек аралығында «Нұр Отан» ХДП мен мемлекеттік органдарда және «Самұрық-Қазына» Ұлттық әл-ауқат» қорында тағылымдамадан өтті. Одан кейін 15 қыркүйек пен 15 қараша аралығында Қазақстан Республикасы Президенті жанындағы Мемлекеттік басқару академиясында білім алып, ҚР Қоршаған ортаны қорғау министрі – Н. С. Әшімов пен Президенттік Мәдениет орталығының директоры – М. Ж. Жолдасбековпен, ҚР Парламенті Мәжілісінің депутаты – Б. Қ. Тілеуханмен және тағы басқа саяси және қоғам қайраткерлерімен кездесті. 2009 жылдың 29-30 қазан аралығында «Жастар кадрлық резерві – Еуразиялық интеграция септестігінің негізі» атты Тәуелсіз Мемлекеттер Достастығы және Шанхай Ынтымақтастық Ұйымына қатысушы мемлекеттердің жастар ұйымдарының және саяси партиялары жастар қанаттары көшбасшыларының кездесуіне қатысты.</a:t>
            </a:r>
            <a:endParaRPr lang="ru-RU" dirty="0" smtClean="0"/>
          </a:p>
          <a:p>
            <a:pPr>
              <a:buNone/>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p:spPr>
        <p:style>
          <a:lnRef idx="3">
            <a:schemeClr val="lt1"/>
          </a:lnRef>
          <a:fillRef idx="1">
            <a:schemeClr val="accent2"/>
          </a:fillRef>
          <a:effectRef idx="1">
            <a:schemeClr val="accent2"/>
          </a:effectRef>
          <a:fontRef idx="minor">
            <a:schemeClr val="lt1"/>
          </a:fontRef>
        </p:style>
        <p:txBody>
          <a:bodyPr>
            <a:normAutofit fontScale="90000"/>
          </a:bodyPr>
          <a:lstStyle/>
          <a:p>
            <a:r>
              <a:rPr lang="kk-KZ" b="1" dirty="0" smtClean="0"/>
              <a:t/>
            </a:r>
            <a:br>
              <a:rPr lang="kk-KZ" b="1" dirty="0" smtClean="0"/>
            </a:br>
            <a:r>
              <a:rPr lang="kk-KZ" b="1" dirty="0" smtClean="0"/>
              <a:t>Еркін пікір</a:t>
            </a:r>
            <a:r>
              <a:rPr lang="ru-RU" dirty="0" smtClean="0"/>
              <a:t/>
            </a:r>
            <a:br>
              <a:rPr lang="ru-RU" dirty="0" smtClean="0"/>
            </a:br>
            <a:endParaRPr lang="ru-RU" dirty="0"/>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lgn="just">
              <a:buNone/>
            </a:pPr>
            <a:r>
              <a:rPr lang="kk-KZ" dirty="0" smtClean="0"/>
              <a:t>     2009 жылдың басында «Нұр Отан» ХДП Хатшысы Е. Қариннің тапсырмасына сәйкес, «Жас Отан» ЖҚ базасында жастар арасындағы көкейтесті мәселелерді талқылып, тәжірибе алмасу мақсатында «Еркін пікір» мобильді пікірталас алаңы өткізіледі.</a:t>
            </a:r>
            <a:endParaRPr lang="ru-RU" dirty="0" smtClean="0"/>
          </a:p>
          <a:p>
            <a:pPr>
              <a:buNone/>
            </a:pP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kk-KZ" b="1" dirty="0" smtClean="0"/>
              <a:t/>
            </a:r>
            <a:br>
              <a:rPr lang="kk-KZ" b="1" dirty="0" smtClean="0"/>
            </a:br>
            <a:r>
              <a:rPr lang="kk-KZ" b="1" dirty="0" smtClean="0">
                <a:solidFill>
                  <a:schemeClr val="tx2">
                    <a:lumMod val="50000"/>
                  </a:schemeClr>
                </a:solidFill>
              </a:rPr>
              <a:t>Дипломмен ауылға!</a:t>
            </a:r>
            <a:r>
              <a:rPr lang="ru-RU" dirty="0" smtClean="0"/>
              <a:t/>
            </a:r>
            <a:br>
              <a:rPr lang="ru-RU" dirty="0" smtClean="0"/>
            </a:br>
            <a:endParaRPr lang="ru-RU" dirty="0"/>
          </a:p>
        </p:txBody>
      </p:sp>
      <p:sp>
        <p:nvSpPr>
          <p:cNvPr id="3" name="Содержимое 2"/>
          <p:cNvSpPr>
            <a:spLocks noGrp="1"/>
          </p:cNvSpPr>
          <p:nvPr>
            <p:ph idx="1"/>
          </p:nvPr>
        </p:nvSpPr>
        <p:spPr>
          <a:xfrm>
            <a:off x="457200" y="1124744"/>
            <a:ext cx="8172000" cy="5001419"/>
          </a:xfrm>
        </p:spPr>
        <p:txBody>
          <a:bodyPr>
            <a:normAutofit fontScale="62500" lnSpcReduction="20000"/>
          </a:bodyPr>
          <a:lstStyle/>
          <a:p>
            <a:pPr algn="just">
              <a:buNone/>
            </a:pPr>
            <a:r>
              <a:rPr lang="kk-KZ" dirty="0" smtClean="0"/>
              <a:t>        Мемлекет басшысы 2008 жылғы 24 желтоқсанда «Қазақстан Республикасының кейбiр заңнамалық актiлерiне ауылдық елдi мекендердiң әлеуметтiк сала қызметкерлерiн әлеуметтiк қолдау және ынталандыру мәселелерi бойынша өзгерiстер мен толықтырулар енгiзу туралы» Қазақстан Республикасының № 111-IV Заңына сәйкес, 2009 жылдың шілде айынан бастап, «Нұр Отан» ХДП «Жас Отан» Жастар қанаты, Қазақстан Республикасы Ауылшаруашылық министрлігі мен Білім және ғылым министрліктерінің және Қазақстанның ауыл жастары одағы мен Қазақстан студенттер альянсы «Дипломмен ауылға!» жобасын жүзеге асыруда. «Дипломмен ауылға!» жобасының мақсаты – ауыл аймақтардың кадрлық әлеуетін қалыптастырып, қажетті еңбек ресурстары - әлеуметтік сала және агроөнеркәсіптік өндіріс мамандарымен қамтамасыз ету мәселелерін шешуде қолдау көрсету. Жоба аясында елдімекендерді мақалалар мен сұхбаттар, интернет-ресурстар арқылы ақпараттандырып, Республикалық телеарналарға трансляциялар жүргізілді. «Жас Отан» ЖҚ аймақтық филиалдарының базасында жастарды ауылға барып тұруға және жұмыс істеуге шақыру үшін іс-шаралар мен консультациялар өткізілуде.</a:t>
            </a:r>
            <a:endParaRPr lang="ru-RU" dirty="0" smtClean="0"/>
          </a:p>
          <a:p>
            <a:pPr algn="just">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Мақсаты:</a:t>
            </a:r>
            <a:endParaRPr lang="ru-RU" dirty="0"/>
          </a:p>
        </p:txBody>
      </p:sp>
      <p:sp>
        <p:nvSpPr>
          <p:cNvPr id="3" name="Содержимое 2"/>
          <p:cNvSpPr>
            <a:spLocks noGrp="1"/>
          </p:cNvSpPr>
          <p:nvPr>
            <p:ph idx="1"/>
          </p:nvPr>
        </p:nvSpPr>
        <p:spPr>
          <a:xfrm>
            <a:off x="611560" y="2060848"/>
            <a:ext cx="8229600" cy="4525963"/>
          </a:xfrm>
        </p:spPr>
        <p:txBody>
          <a:bodyPr/>
          <a:lstStyle/>
          <a:p>
            <a:pPr>
              <a:buNone/>
            </a:pPr>
            <a:r>
              <a:rPr lang="kk-KZ" dirty="0" smtClean="0"/>
              <a:t>    </a:t>
            </a:r>
          </a:p>
          <a:p>
            <a:pPr>
              <a:buNone/>
            </a:pPr>
            <a:r>
              <a:rPr lang="kk-KZ" sz="3600" dirty="0" smtClean="0"/>
              <a:t>         Студенттерге еліміздегі жастар саясатына байланысты мәселелер мен оның ерекшеліктері туралы әңгімелеу.</a:t>
            </a:r>
            <a:endParaRPr lang="ru-RU" sz="3600" dirty="0" smtClean="0"/>
          </a:p>
          <a:p>
            <a:pPr>
              <a:buNone/>
            </a:pP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8229600" cy="792088"/>
          </a:xfrm>
          <a:solidFill>
            <a:schemeClr val="accent2">
              <a:lumMod val="20000"/>
              <a:lumOff val="80000"/>
            </a:schemeClr>
          </a:solidFill>
        </p:spPr>
        <p:txBody>
          <a:bodyPr>
            <a:normAutofit fontScale="90000"/>
          </a:bodyPr>
          <a:lstStyle/>
          <a:p>
            <a:r>
              <a:rPr lang="kk-KZ" b="1" dirty="0" smtClean="0"/>
              <a:t/>
            </a:r>
            <a:br>
              <a:rPr lang="kk-KZ" b="1" dirty="0" smtClean="0"/>
            </a:br>
            <a:r>
              <a:rPr lang="kk-KZ" b="1" dirty="0" smtClean="0"/>
              <a:t>Қазақша сөйлесейік!</a:t>
            </a:r>
            <a:r>
              <a:rPr lang="ru-RU" dirty="0" smtClean="0"/>
              <a:t/>
            </a:r>
            <a:br>
              <a:rPr lang="ru-RU" dirty="0" smtClean="0"/>
            </a:br>
            <a:endParaRPr lang="ru-RU" dirty="0"/>
          </a:p>
        </p:txBody>
      </p:sp>
      <p:sp>
        <p:nvSpPr>
          <p:cNvPr id="3" name="Содержимое 2"/>
          <p:cNvSpPr>
            <a:spLocks noGrp="1"/>
          </p:cNvSpPr>
          <p:nvPr>
            <p:ph idx="1"/>
          </p:nvPr>
        </p:nvSpPr>
        <p:spPr>
          <a:xfrm>
            <a:off x="457200" y="1340768"/>
            <a:ext cx="8229600" cy="4785395"/>
          </a:xfrm>
          <a:solidFill>
            <a:srgbClr val="6699FF"/>
          </a:solidFill>
        </p:spPr>
        <p:txBody>
          <a:bodyPr>
            <a:normAutofit fontScale="70000" lnSpcReduction="20000"/>
          </a:bodyPr>
          <a:lstStyle/>
          <a:p>
            <a:pPr algn="just">
              <a:buNone/>
            </a:pPr>
            <a:r>
              <a:rPr lang="kk-KZ" dirty="0" smtClean="0"/>
              <a:t>         Нұр Отан» ХДП мен «Жас Отан» ЖҚ бастамасымен облыстар мен Астана және Алматы қалаларында мемлекеттік тілдің мәртебесін көтеру мен туған тілімізге қоғамның назарын аудару және жастар арасында сәнге айналдыру мақсатында «Қазақша сөйлесейік!» республикалық қоғамдық акциясы өткізілуде. Акция барысында түрлі іс шаралар ұйымдастырылды. Мәселен, Қостанай қаласында «Аялдама және талап», «Қазақ тілі курстарын ұйымдастыру» және «Жұмыспен саяхат» атты халыққа қызмет көрсету орындарында тұсаукесерін жасаса, Жамбыл облысында жалпы білім беретін мекемелермен бірігіп, іс шаралар ұйымдастырса, Қарағанды қаласында «Мемлекеттік тіл: келешегі мен проблемалары» атты қазақ тілінде оқытатын орталықтармен кездесу өткізді.</a:t>
            </a:r>
            <a:endParaRPr lang="ru-RU" dirty="0" smtClean="0"/>
          </a:p>
          <a:p>
            <a:pPr algn="just">
              <a:buNone/>
            </a:pPr>
            <a:r>
              <a:rPr lang="kk-KZ" dirty="0" smtClean="0"/>
              <a:t>	Жастар Президент Нұрсұлтан Назарбаевтың «Сырттан ғана қадғалап қоймай, қоғамдық өмірге де белсене араласу керек» деген сөзін басшылыққа алады.</a:t>
            </a:r>
            <a:endParaRPr lang="ru-RU" dirty="0" smtClean="0"/>
          </a:p>
          <a:p>
            <a:pPr>
              <a:buNone/>
            </a:pP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10000"/>
          </a:bodyPr>
          <a:lstStyle/>
          <a:p>
            <a:pPr>
              <a:buNone/>
            </a:pPr>
            <a:r>
              <a:rPr lang="kk-KZ" dirty="0" smtClean="0"/>
              <a:t>1. Жастар деп кімдерді атайды?</a:t>
            </a:r>
            <a:endParaRPr lang="ru-RU" dirty="0" smtClean="0"/>
          </a:p>
          <a:p>
            <a:pPr>
              <a:buNone/>
            </a:pPr>
            <a:r>
              <a:rPr lang="kk-KZ" dirty="0" smtClean="0"/>
              <a:t>2. Қазақстандағы жастар саны қанша?</a:t>
            </a:r>
            <a:endParaRPr lang="ru-RU" dirty="0" smtClean="0"/>
          </a:p>
          <a:p>
            <a:pPr>
              <a:buNone/>
            </a:pPr>
            <a:r>
              <a:rPr lang="kk-KZ" dirty="0" smtClean="0"/>
              <a:t>3. Жастар саясаты деген не? </a:t>
            </a:r>
            <a:endParaRPr lang="ru-RU" dirty="0" smtClean="0"/>
          </a:p>
          <a:p>
            <a:pPr>
              <a:buNone/>
            </a:pPr>
            <a:r>
              <a:rPr lang="kk-KZ" dirty="0" smtClean="0"/>
              <a:t>4. Жастар саясаты туралы заң қашан қабылданды? </a:t>
            </a:r>
            <a:endParaRPr lang="ru-RU" dirty="0" smtClean="0"/>
          </a:p>
          <a:p>
            <a:pPr>
              <a:buNone/>
            </a:pPr>
            <a:r>
              <a:rPr lang="kk-KZ" dirty="0" smtClean="0"/>
              <a:t>5. Жастар саясатының мақсаты неде?</a:t>
            </a:r>
            <a:endParaRPr lang="ru-RU" dirty="0" smtClean="0"/>
          </a:p>
          <a:p>
            <a:pPr>
              <a:buNone/>
            </a:pPr>
            <a:r>
              <a:rPr lang="kk-KZ" dirty="0" smtClean="0"/>
              <a:t>6. Жастар саясатының басым бағыттары туралы айтыңыз.</a:t>
            </a:r>
            <a:endParaRPr lang="ru-RU" dirty="0" smtClean="0"/>
          </a:p>
          <a:p>
            <a:pPr>
              <a:buNone/>
            </a:pPr>
            <a:r>
              <a:rPr lang="kk-KZ" dirty="0" smtClean="0"/>
              <a:t>7. Қазіргі жастардың әлеуметтік жағдайы қандай?</a:t>
            </a:r>
            <a:endParaRPr lang="ru-RU" dirty="0" smtClean="0"/>
          </a:p>
          <a:p>
            <a:pPr>
              <a:buNone/>
            </a:pPr>
            <a:r>
              <a:rPr lang="kk-KZ" dirty="0" smtClean="0"/>
              <a:t>8. Біздің университеттегі жастар ісінің барысы қандай?</a:t>
            </a:r>
            <a:endParaRPr lang="ru-RU" dirty="0" smtClean="0"/>
          </a:p>
          <a:p>
            <a:pPr>
              <a:buNone/>
            </a:pP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pPr>
              <a:buNone/>
            </a:pPr>
            <a:r>
              <a:rPr lang="kk-KZ" dirty="0" smtClean="0"/>
              <a:t>1. Сагитова З.М. «Профессиональный казахский язык» Көкшетау, 2008</a:t>
            </a:r>
            <a:endParaRPr lang="ru-RU" dirty="0" smtClean="0"/>
          </a:p>
          <a:p>
            <a:pPr>
              <a:buNone/>
            </a:pPr>
            <a:r>
              <a:rPr lang="kk-KZ" dirty="0" smtClean="0"/>
              <a:t>2. Жекеева К.О., Әбдірахманова Қ.Ж. «Қазақ тілі» А -2010</a:t>
            </a:r>
            <a:endParaRPr lang="ru-RU" dirty="0" smtClean="0"/>
          </a:p>
          <a:p>
            <a:pPr>
              <a:buNone/>
            </a:pPr>
            <a:r>
              <a:rPr lang="kk-KZ" dirty="0" smtClean="0"/>
              <a:t>3.«Қазақ тілі» жоғары сынып оқушылары мен студенттерге арналған әмбебап анықтама.  Алматы, 1999 ж.</a:t>
            </a:r>
            <a:endParaRPr lang="ru-RU" dirty="0" smtClean="0"/>
          </a:p>
          <a:p>
            <a:pPr>
              <a:buNone/>
            </a:pPr>
            <a:r>
              <a:rPr lang="kk-KZ" dirty="0" smtClean="0"/>
              <a:t>4. «Қазақстан Респубикасының Жастар саясаты туралы концепциясы», 1999 </a:t>
            </a:r>
            <a:endParaRPr lang="ru-RU" dirty="0" smtClean="0"/>
          </a:p>
          <a:p>
            <a:pPr>
              <a:buNone/>
            </a:pPr>
            <a:r>
              <a:rPr lang="kk-KZ" dirty="0" smtClean="0"/>
              <a:t>5. «Жастар саясаты туралы заң», 2004 ж.</a:t>
            </a:r>
            <a:endParaRPr lang="ru-RU" dirty="0" smtClean="0"/>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Жоспар:</a:t>
            </a:r>
            <a:endParaRPr lang="ru-RU" dirty="0"/>
          </a:p>
        </p:txBody>
      </p:sp>
      <p:sp>
        <p:nvSpPr>
          <p:cNvPr id="3" name="Содержимое 2"/>
          <p:cNvSpPr>
            <a:spLocks noGrp="1"/>
          </p:cNvSpPr>
          <p:nvPr>
            <p:ph idx="1"/>
          </p:nvPr>
        </p:nvSpPr>
        <p:spPr/>
        <p:txBody>
          <a:bodyPr/>
          <a:lstStyle/>
          <a:p>
            <a:pPr>
              <a:buNone/>
            </a:pPr>
            <a:r>
              <a:rPr lang="kk-KZ" dirty="0" smtClean="0"/>
              <a:t>1. Қоғам және жастар.</a:t>
            </a:r>
            <a:endParaRPr lang="ru-RU" dirty="0" smtClean="0"/>
          </a:p>
          <a:p>
            <a:pPr>
              <a:buNone/>
            </a:pPr>
            <a:r>
              <a:rPr lang="kk-KZ" dirty="0" smtClean="0"/>
              <a:t> 2. Мемлкеттік жастар саясаты.</a:t>
            </a:r>
            <a:endParaRPr lang="ru-RU" dirty="0" smtClean="0"/>
          </a:p>
          <a:p>
            <a:pPr>
              <a:buNone/>
            </a:pPr>
            <a:r>
              <a:rPr lang="kk-KZ" dirty="0" smtClean="0"/>
              <a:t> 3. Жастар саясатының негізгі бағыттары.</a:t>
            </a:r>
            <a:endParaRPr lang="ru-RU" dirty="0" smtClean="0"/>
          </a:p>
          <a:p>
            <a:pPr>
              <a:buNone/>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dirty="0" smtClean="0"/>
              <a:t>1. Қоғам және жастар.</a:t>
            </a:r>
            <a:endParaRPr lang="ru-RU" dirty="0"/>
          </a:p>
        </p:txBody>
      </p:sp>
      <p:sp>
        <p:nvSpPr>
          <p:cNvPr id="3" name="Содержимое 2"/>
          <p:cNvSpPr>
            <a:spLocks noGrp="1"/>
          </p:cNvSpPr>
          <p:nvPr>
            <p:ph idx="1"/>
          </p:nvPr>
        </p:nvSpPr>
        <p:spPr/>
        <p:txBody>
          <a:bodyPr>
            <a:normAutofit fontScale="92500" lnSpcReduction="20000"/>
          </a:bodyPr>
          <a:lstStyle/>
          <a:p>
            <a:pPr algn="just">
              <a:buNone/>
            </a:pPr>
            <a:r>
              <a:rPr lang="kk-KZ" b="1" dirty="0" smtClean="0"/>
              <a:t>    </a:t>
            </a:r>
            <a:r>
              <a:rPr lang="kk-KZ" b="1" smtClean="0"/>
              <a:t>Жастар</a:t>
            </a:r>
            <a:r>
              <a:rPr lang="kk-KZ" smtClean="0"/>
              <a:t> </a:t>
            </a:r>
            <a:r>
              <a:rPr lang="kk-KZ" smtClean="0"/>
              <a:t>— </a:t>
            </a:r>
            <a:r>
              <a:rPr lang="kk-KZ" dirty="0" smtClean="0"/>
              <a:t>бұл мемлекеттің негізгі тірегі бола отырып, болашақта ел басқаратын ұрпақ өкілдері. Қазақстанда жастар жалпы халықтың 30 пайызын құрайды. Жастар саясаты туралы заң бойынша жастар- 14-29 жас аралығын қамтиды. Жастар саясатына берілген анықтама -мемлекет жүзеге асыратын және жастарды қолдауға бағытталған әлеуметтiк-экономикалық, саяси, ұйымдастырушылық және құқықтық шаралар жүйесi қызметінің аясы.</a:t>
            </a:r>
            <a:endParaRPr lang="ru-RU" dirty="0" smtClean="0"/>
          </a:p>
          <a:p>
            <a:pPr>
              <a:buNone/>
            </a:pP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68760"/>
            <a:ext cx="8229600" cy="4857403"/>
          </a:xfrm>
        </p:spPr>
        <p:txBody>
          <a:bodyPr/>
          <a:lstStyle/>
          <a:p>
            <a:pPr algn="just">
              <a:buNone/>
            </a:pPr>
            <a:r>
              <a:rPr lang="ru-RU" b="1" dirty="0" smtClean="0"/>
              <a:t>   </a:t>
            </a:r>
            <a:r>
              <a:rPr lang="ru-RU" b="1" dirty="0" err="1" smtClean="0"/>
              <a:t>Қоғам </a:t>
            </a:r>
            <a:r>
              <a:rPr lang="ru-RU" dirty="0" smtClean="0"/>
              <a:t>- </a:t>
            </a:r>
            <a:r>
              <a:rPr lang="ru-RU" dirty="0" err="1" smtClean="0"/>
              <a:t>объективтік</a:t>
            </a:r>
            <a:r>
              <a:rPr lang="ru-RU" dirty="0" smtClean="0"/>
              <a:t> </a:t>
            </a:r>
            <a:r>
              <a:rPr lang="ru-RU" dirty="0" err="1" smtClean="0"/>
              <a:t>әлеуметтік заңдар негізінде</a:t>
            </a:r>
            <a:r>
              <a:rPr lang="ru-RU" dirty="0" smtClean="0"/>
              <a:t> </a:t>
            </a:r>
            <a:r>
              <a:rPr lang="ru-RU" dirty="0" err="1" smtClean="0"/>
              <a:t>дамитын</a:t>
            </a:r>
            <a:r>
              <a:rPr lang="ru-RU" dirty="0" smtClean="0"/>
              <a:t> </a:t>
            </a:r>
            <a:r>
              <a:rPr lang="ru-RU" dirty="0" err="1" smtClean="0"/>
              <a:t>ашық материалдық жүйе, адамдардың тіршілік</a:t>
            </a:r>
            <a:r>
              <a:rPr lang="ru-RU" dirty="0" smtClean="0"/>
              <a:t> </a:t>
            </a:r>
            <a:r>
              <a:rPr lang="ru-RU" dirty="0" err="1" smtClean="0"/>
              <a:t>ету</a:t>
            </a:r>
            <a:r>
              <a:rPr lang="ru-RU" dirty="0" smtClean="0"/>
              <a:t> </a:t>
            </a:r>
            <a:r>
              <a:rPr lang="ru-RU" dirty="0" err="1" smtClean="0"/>
              <a:t>формасы</a:t>
            </a:r>
            <a:r>
              <a:rPr lang="ru-RU" dirty="0" smtClean="0"/>
              <a:t>, </a:t>
            </a:r>
            <a:r>
              <a:rPr lang="ru-RU" dirty="0" err="1" smtClean="0"/>
              <a:t>әлеуметтік ұйымдасу тәсілі.Барлық әлеуметтік процестердің күрделі жүйесі болып</a:t>
            </a:r>
            <a:r>
              <a:rPr lang="ru-RU" dirty="0" smtClean="0"/>
              <a:t> </a:t>
            </a:r>
            <a:r>
              <a:rPr lang="ru-RU" dirty="0" err="1" smtClean="0"/>
              <a:t>табылатын</a:t>
            </a:r>
            <a:r>
              <a:rPr lang="ru-RU" dirty="0" smtClean="0"/>
              <a:t> </a:t>
            </a:r>
            <a:r>
              <a:rPr lang="ru-RU" dirty="0" err="1" smtClean="0"/>
              <a:t>қоғамдық өмірді көптеген қоғамдық ғылымдар зерттеу</a:t>
            </a:r>
            <a:r>
              <a:rPr lang="ru-RU" dirty="0" smtClean="0"/>
              <a:t> </a:t>
            </a:r>
            <a:r>
              <a:rPr lang="ru-RU" dirty="0" err="1" smtClean="0"/>
              <a:t>объектісіне</a:t>
            </a:r>
            <a:r>
              <a:rPr lang="ru-RU" dirty="0" smtClean="0"/>
              <a:t> </a:t>
            </a:r>
            <a:r>
              <a:rPr lang="ru-RU" dirty="0" err="1" smtClean="0"/>
              <a:t>айналдырып</a:t>
            </a:r>
            <a:r>
              <a:rPr lang="ru-RU" dirty="0" smtClean="0"/>
              <a:t> </a:t>
            </a:r>
            <a:r>
              <a:rPr lang="ru-RU" dirty="0" err="1" smtClean="0"/>
              <a:t>отыр</a:t>
            </a:r>
            <a:r>
              <a:rPr lang="ru-RU" dirty="0" smtClean="0"/>
              <a:t>.</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289451"/>
          </a:xfrm>
        </p:spPr>
        <p:txBody>
          <a:bodyPr>
            <a:normAutofit fontScale="70000" lnSpcReduction="20000"/>
          </a:bodyPr>
          <a:lstStyle/>
          <a:p>
            <a:pPr algn="just">
              <a:buNone/>
            </a:pPr>
            <a:r>
              <a:rPr lang="ru-RU" dirty="0" smtClean="0"/>
              <a:t>      </a:t>
            </a:r>
            <a:r>
              <a:rPr lang="ru-RU" dirty="0" err="1" smtClean="0"/>
              <a:t>Қоғамға жүйелік тұрғыдан қараудың негізгі</a:t>
            </a:r>
            <a:r>
              <a:rPr lang="ru-RU" dirty="0" smtClean="0"/>
              <a:t> </a:t>
            </a:r>
            <a:r>
              <a:rPr lang="ru-RU" dirty="0" err="1" smtClean="0"/>
              <a:t>принциптеріне</a:t>
            </a:r>
            <a:r>
              <a:rPr lang="ru-RU" dirty="0" smtClean="0"/>
              <a:t> </a:t>
            </a:r>
            <a:r>
              <a:rPr lang="ru-RU" dirty="0" err="1" smtClean="0"/>
              <a:t>көшпес бұрын, алдымен</a:t>
            </a:r>
            <a:r>
              <a:rPr lang="ru-RU" dirty="0" smtClean="0"/>
              <a:t> </a:t>
            </a:r>
            <a:r>
              <a:rPr lang="ru-RU" dirty="0" err="1" smtClean="0"/>
              <a:t>жүйе </a:t>
            </a:r>
            <a:r>
              <a:rPr lang="ru-RU" dirty="0" smtClean="0"/>
              <a:t>(система) </a:t>
            </a:r>
            <a:r>
              <a:rPr lang="ru-RU" dirty="0" err="1" smtClean="0"/>
              <a:t>дегенге</a:t>
            </a:r>
            <a:r>
              <a:rPr lang="ru-RU" dirty="0" smtClean="0"/>
              <a:t> </a:t>
            </a:r>
            <a:r>
              <a:rPr lang="ru-RU" dirty="0" err="1" smtClean="0"/>
              <a:t>анықтама бере</a:t>
            </a:r>
            <a:r>
              <a:rPr lang="ru-RU" dirty="0" smtClean="0"/>
              <a:t> </a:t>
            </a:r>
            <a:r>
              <a:rPr lang="ru-RU" dirty="0" err="1" smtClean="0"/>
              <a:t>керек</a:t>
            </a:r>
            <a:r>
              <a:rPr lang="ru-RU" dirty="0" smtClean="0"/>
              <a:t>. </a:t>
            </a:r>
            <a:r>
              <a:rPr lang="ru-RU" dirty="0" err="1" smtClean="0"/>
              <a:t>Жүйе </a:t>
            </a:r>
            <a:r>
              <a:rPr lang="ru-RU" dirty="0" smtClean="0"/>
              <a:t>- </a:t>
            </a:r>
            <a:r>
              <a:rPr lang="ru-RU" dirty="0" err="1" smtClean="0"/>
              <a:t>өзара байланыста</a:t>
            </a:r>
            <a:r>
              <a:rPr lang="ru-RU" dirty="0" smtClean="0"/>
              <a:t> </a:t>
            </a:r>
            <a:r>
              <a:rPr lang="ru-RU" dirty="0" err="1" smtClean="0"/>
              <a:t>болып</a:t>
            </a:r>
            <a:r>
              <a:rPr lang="ru-RU" dirty="0" smtClean="0"/>
              <a:t>, </a:t>
            </a:r>
            <a:r>
              <a:rPr lang="ru-RU" dirty="0" err="1" smtClean="0"/>
              <a:t>белгілі</a:t>
            </a:r>
            <a:r>
              <a:rPr lang="ru-RU" dirty="0" smtClean="0"/>
              <a:t> </a:t>
            </a:r>
            <a:r>
              <a:rPr lang="ru-RU" dirty="0" err="1" smtClean="0"/>
              <a:t>бір</a:t>
            </a:r>
            <a:r>
              <a:rPr lang="ru-RU" dirty="0" smtClean="0"/>
              <a:t> </a:t>
            </a:r>
            <a:r>
              <a:rPr lang="ru-RU" dirty="0" err="1" smtClean="0"/>
              <a:t>тәртіпке келтірілген</a:t>
            </a:r>
            <a:r>
              <a:rPr lang="ru-RU" dirty="0" smtClean="0"/>
              <a:t> </a:t>
            </a:r>
            <a:r>
              <a:rPr lang="ru-RU" dirty="0" err="1" smtClean="0"/>
              <a:t>элементтерден</a:t>
            </a:r>
            <a:r>
              <a:rPr lang="ru-RU" dirty="0" smtClean="0"/>
              <a:t> </a:t>
            </a:r>
            <a:r>
              <a:rPr lang="ru-RU" dirty="0" err="1" smtClean="0"/>
              <a:t>тұратын, өздігінен дамитын</a:t>
            </a:r>
            <a:r>
              <a:rPr lang="ru-RU" dirty="0" smtClean="0"/>
              <a:t> </a:t>
            </a:r>
            <a:r>
              <a:rPr lang="ru-RU" dirty="0" err="1" smtClean="0"/>
              <a:t>және өзін өзі реттеп</a:t>
            </a:r>
            <a:r>
              <a:rPr lang="ru-RU" dirty="0" smtClean="0"/>
              <a:t> </a:t>
            </a:r>
            <a:r>
              <a:rPr lang="ru-RU" dirty="0" err="1" smtClean="0"/>
              <a:t>отыратын</a:t>
            </a:r>
            <a:r>
              <a:rPr lang="ru-RU" dirty="0" smtClean="0"/>
              <a:t> </a:t>
            </a:r>
            <a:r>
              <a:rPr lang="ru-RU" dirty="0" err="1" smtClean="0"/>
              <a:t>күрделі тұтастық.</a:t>
            </a:r>
            <a:r>
              <a:rPr lang="ru-RU" dirty="0" smtClean="0"/>
              <a:t> </a:t>
            </a:r>
            <a:r>
              <a:rPr lang="ru-RU" dirty="0" err="1" smtClean="0"/>
              <a:t>Кез</a:t>
            </a:r>
            <a:r>
              <a:rPr lang="ru-RU" dirty="0" smtClean="0"/>
              <a:t> </a:t>
            </a:r>
            <a:r>
              <a:rPr lang="ru-RU" dirty="0" err="1" smtClean="0"/>
              <a:t>келген</a:t>
            </a:r>
            <a:r>
              <a:rPr lang="ru-RU" dirty="0" smtClean="0"/>
              <a:t> </a:t>
            </a:r>
            <a:r>
              <a:rPr lang="ru-RU" dirty="0" err="1" smtClean="0"/>
              <a:t>тұтас жүйенің ішкі</a:t>
            </a:r>
            <a:r>
              <a:rPr lang="ru-RU" dirty="0" smtClean="0"/>
              <a:t> </a:t>
            </a:r>
            <a:r>
              <a:rPr lang="ru-RU" dirty="0" err="1" smtClean="0"/>
              <a:t>табиғатын, мазмұнын </a:t>
            </a:r>
            <a:r>
              <a:rPr lang="ru-RU" dirty="0" smtClean="0"/>
              <a:t>оны </a:t>
            </a:r>
            <a:r>
              <a:rPr lang="ru-RU" dirty="0" err="1" smtClean="0"/>
              <a:t>құрайтын элементтердің құрамы анықтайды</a:t>
            </a:r>
            <a:r>
              <a:rPr lang="ru-RU" dirty="0" smtClean="0"/>
              <a:t>. </a:t>
            </a:r>
            <a:r>
              <a:rPr lang="ru-RU" dirty="0" err="1" smtClean="0"/>
              <a:t>Қоғам </a:t>
            </a:r>
            <a:r>
              <a:rPr lang="ru-RU" dirty="0" smtClean="0"/>
              <a:t>- </a:t>
            </a:r>
            <a:r>
              <a:rPr lang="ru-RU" dirty="0" err="1" smtClean="0"/>
              <a:t>әлеуметтік жүйе.</a:t>
            </a:r>
            <a:r>
              <a:rPr lang="ru-RU" dirty="0" smtClean="0"/>
              <a:t> Ал, </a:t>
            </a:r>
            <a:r>
              <a:rPr lang="ru-RU" dirty="0" err="1" smtClean="0"/>
              <a:t>әлеуметтік жүйе деп</a:t>
            </a:r>
            <a:r>
              <a:rPr lang="ru-RU" dirty="0" smtClean="0"/>
              <a:t>, </a:t>
            </a:r>
            <a:r>
              <a:rPr lang="ru-RU" dirty="0" err="1" smtClean="0"/>
              <a:t>негізгі</a:t>
            </a:r>
            <a:r>
              <a:rPr lang="ru-RU" dirty="0" smtClean="0"/>
              <a:t> </a:t>
            </a:r>
            <a:r>
              <a:rPr lang="ru-RU" dirty="0" err="1" smtClean="0"/>
              <a:t>элементтері</a:t>
            </a:r>
            <a:r>
              <a:rPr lang="ru-RU" dirty="0" smtClean="0"/>
              <a:t> </a:t>
            </a:r>
            <a:r>
              <a:rPr lang="ru-RU" dirty="0" err="1" smtClean="0"/>
              <a:t>адамдар</a:t>
            </a:r>
            <a:r>
              <a:rPr lang="ru-RU" dirty="0" smtClean="0"/>
              <a:t> </a:t>
            </a:r>
            <a:r>
              <a:rPr lang="ru-RU" dirty="0" err="1" smtClean="0"/>
              <a:t>арасындағы өзара байланыстар</a:t>
            </a:r>
            <a:r>
              <a:rPr lang="ru-RU" dirty="0" smtClean="0"/>
              <a:t> мен </a:t>
            </a:r>
            <a:r>
              <a:rPr lang="ru-RU" dirty="0" err="1" smtClean="0"/>
              <a:t>қарым-қатынастардан тұратын </a:t>
            </a:r>
            <a:r>
              <a:rPr lang="ru-RU" dirty="0" smtClean="0"/>
              <a:t>, </a:t>
            </a:r>
            <a:r>
              <a:rPr lang="ru-RU" dirty="0" err="1" smtClean="0"/>
              <a:t>өзара ықпалдасудан тұратын күрделі тұтастықты айтамыз</a:t>
            </a:r>
            <a:r>
              <a:rPr lang="ru-RU" dirty="0" smtClean="0"/>
              <a:t>. </a:t>
            </a:r>
          </a:p>
          <a:p>
            <a:pPr algn="just">
              <a:buNone/>
            </a:pPr>
            <a:endParaRPr lang="ru-RU" dirty="0" smtClean="0"/>
          </a:p>
          <a:p>
            <a:pPr algn="just">
              <a:buNone/>
            </a:pPr>
            <a:r>
              <a:rPr lang="ru-RU" dirty="0" smtClean="0"/>
              <a:t>       </a:t>
            </a:r>
            <a:r>
              <a:rPr lang="ru-RU" dirty="0" err="1" smtClean="0"/>
              <a:t>Жекелеген</a:t>
            </a:r>
            <a:r>
              <a:rPr lang="ru-RU" dirty="0" smtClean="0"/>
              <a:t> </a:t>
            </a:r>
            <a:r>
              <a:rPr lang="ru-RU" dirty="0" err="1" smtClean="0"/>
              <a:t>адамдар</a:t>
            </a:r>
            <a:r>
              <a:rPr lang="ru-RU" dirty="0" smtClean="0"/>
              <a:t> </a:t>
            </a:r>
            <a:r>
              <a:rPr lang="ru-RU" dirty="0" err="1" smtClean="0"/>
              <a:t>және адам</a:t>
            </a:r>
            <a:r>
              <a:rPr lang="ru-RU" dirty="0" smtClean="0"/>
              <a:t> </a:t>
            </a:r>
            <a:r>
              <a:rPr lang="ru-RU" dirty="0" err="1" smtClean="0"/>
              <a:t>топтарының арасында</a:t>
            </a:r>
            <a:r>
              <a:rPr lang="ru-RU" dirty="0" smtClean="0"/>
              <a:t> </a:t>
            </a:r>
            <a:r>
              <a:rPr lang="ru-RU" dirty="0" err="1" smtClean="0"/>
              <a:t>болатын</a:t>
            </a:r>
            <a:r>
              <a:rPr lang="ru-RU" dirty="0" smtClean="0"/>
              <a:t> </a:t>
            </a:r>
            <a:r>
              <a:rPr lang="ru-RU" dirty="0" err="1" smtClean="0"/>
              <a:t>байланыстар</a:t>
            </a:r>
            <a:r>
              <a:rPr lang="ru-RU" dirty="0" smtClean="0"/>
              <a:t>, </a:t>
            </a:r>
            <a:r>
              <a:rPr lang="ru-RU" dirty="0" err="1" smtClean="0"/>
              <a:t>қарым-қатынастар және өзара ықпалдасу тұрақты сипатта</a:t>
            </a:r>
            <a:r>
              <a:rPr lang="ru-RU" dirty="0" smtClean="0"/>
              <a:t> </a:t>
            </a:r>
            <a:r>
              <a:rPr lang="ru-RU" dirty="0" err="1" smtClean="0"/>
              <a:t>болады</a:t>
            </a:r>
            <a:r>
              <a:rPr lang="ru-RU" dirty="0" smtClean="0"/>
              <a:t> </a:t>
            </a:r>
            <a:r>
              <a:rPr lang="ru-RU" dirty="0" err="1" smtClean="0"/>
              <a:t>және тарихи</a:t>
            </a:r>
            <a:r>
              <a:rPr lang="ru-RU" dirty="0" smtClean="0"/>
              <a:t> </a:t>
            </a:r>
            <a:r>
              <a:rPr lang="ru-RU" dirty="0" err="1" smtClean="0"/>
              <a:t>дамып</a:t>
            </a:r>
            <a:r>
              <a:rPr lang="ru-RU" dirty="0" smtClean="0"/>
              <a:t>, </a:t>
            </a:r>
            <a:r>
              <a:rPr lang="ru-RU" dirty="0" err="1" smtClean="0"/>
              <a:t>бір</a:t>
            </a:r>
            <a:r>
              <a:rPr lang="ru-RU" dirty="0" smtClean="0"/>
              <a:t> </a:t>
            </a:r>
            <a:r>
              <a:rPr lang="ru-RU" dirty="0" err="1" smtClean="0"/>
              <a:t>ұрпақтан екінші</a:t>
            </a:r>
            <a:r>
              <a:rPr lang="ru-RU" dirty="0" smtClean="0"/>
              <a:t> </a:t>
            </a:r>
            <a:r>
              <a:rPr lang="ru-RU" dirty="0" err="1" smtClean="0"/>
              <a:t>бір</a:t>
            </a:r>
            <a:r>
              <a:rPr lang="ru-RU" dirty="0" smtClean="0"/>
              <a:t> </a:t>
            </a:r>
            <a:r>
              <a:rPr lang="ru-RU" dirty="0" err="1" smtClean="0"/>
              <a:t>ұрпаққа ауысып</a:t>
            </a:r>
            <a:r>
              <a:rPr lang="ru-RU" dirty="0" smtClean="0"/>
              <a:t> </a:t>
            </a:r>
            <a:r>
              <a:rPr lang="ru-RU" dirty="0" err="1" smtClean="0"/>
              <a:t>отырады</a:t>
            </a:r>
            <a:r>
              <a:rPr lang="ru-RU" dirty="0" smtClean="0"/>
              <a:t>. </a:t>
            </a:r>
          </a:p>
          <a:p>
            <a:pPr algn="just">
              <a:buNone/>
            </a:pPr>
            <a:endParaRPr lang="ru-RU"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764704"/>
            <a:ext cx="8435280" cy="5616624"/>
          </a:xfrm>
        </p:spPr>
        <p:txBody>
          <a:bodyPr>
            <a:normAutofit/>
          </a:bodyPr>
          <a:lstStyle/>
          <a:p>
            <a:pPr algn="just">
              <a:buNone/>
            </a:pPr>
            <a:r>
              <a:rPr lang="ru-RU" dirty="0" smtClean="0"/>
              <a:t>       </a:t>
            </a:r>
            <a:endParaRPr lang="ru-RU" dirty="0" smtClean="0"/>
          </a:p>
          <a:p>
            <a:pPr algn="just">
              <a:buNone/>
            </a:pPr>
            <a:r>
              <a:rPr lang="ru-RU" dirty="0" smtClean="0"/>
              <a:t>   </a:t>
            </a:r>
            <a:endParaRPr lang="ru-RU" dirty="0" smtClean="0"/>
          </a:p>
          <a:p>
            <a:pPr algn="just">
              <a:buNone/>
            </a:pPr>
            <a:endParaRPr lang="ru-RU" dirty="0" smtClean="0"/>
          </a:p>
          <a:p>
            <a:pPr algn="just">
              <a:buNone/>
            </a:pPr>
            <a:endParaRPr lang="ru-RU" dirty="0" smtClean="0"/>
          </a:p>
          <a:p>
            <a:pPr algn="just">
              <a:buNone/>
            </a:pPr>
            <a:r>
              <a:rPr lang="ru-RU" dirty="0" smtClean="0"/>
              <a:t>           </a:t>
            </a:r>
            <a:endParaRPr lang="ru-RU" dirty="0" smtClean="0"/>
          </a:p>
          <a:p>
            <a:pPr algn="just">
              <a:buNone/>
            </a:pPr>
            <a:endParaRPr lang="ru-RU" dirty="0" smtClean="0"/>
          </a:p>
        </p:txBody>
      </p:sp>
      <p:sp>
        <p:nvSpPr>
          <p:cNvPr id="4" name="Блок-схема: внутренняя память 3"/>
          <p:cNvSpPr/>
          <p:nvPr/>
        </p:nvSpPr>
        <p:spPr>
          <a:xfrm>
            <a:off x="1835696" y="188640"/>
            <a:ext cx="5688632" cy="612648"/>
          </a:xfrm>
          <a:prstGeom prst="flowChartInternal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ҚОГАМНЫҢ НЕГІЗГІ ПРИНЦИПТЕР</a:t>
            </a:r>
            <a:endParaRPr lang="ru-RU" dirty="0"/>
          </a:p>
        </p:txBody>
      </p:sp>
      <p:sp>
        <p:nvSpPr>
          <p:cNvPr id="6" name="Пятиугольник 5"/>
          <p:cNvSpPr/>
          <p:nvPr/>
        </p:nvSpPr>
        <p:spPr>
          <a:xfrm>
            <a:off x="1547664" y="1124744"/>
            <a:ext cx="5832648" cy="18002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Әлеуметтік байланыстар</a:t>
            </a:r>
            <a:r>
              <a:rPr lang="ru-RU" sz="1400" dirty="0" smtClean="0"/>
              <a:t> – </a:t>
            </a:r>
            <a:r>
              <a:rPr lang="ru-RU" sz="1400" dirty="0" err="1" smtClean="0"/>
              <a:t>фактілердің жиынтығы.</a:t>
            </a:r>
            <a:r>
              <a:rPr lang="ru-RU" sz="1400" dirty="0" smtClean="0"/>
              <a:t> </a:t>
            </a:r>
            <a:r>
              <a:rPr lang="ru-RU" sz="1400" dirty="0" err="1" smtClean="0"/>
              <a:t>Ол</a:t>
            </a:r>
            <a:r>
              <a:rPr lang="ru-RU" sz="1400" dirty="0" smtClean="0"/>
              <a:t> </a:t>
            </a:r>
            <a:r>
              <a:rPr lang="ru-RU" sz="1400" dirty="0" err="1" smtClean="0"/>
              <a:t>белгілі</a:t>
            </a:r>
            <a:r>
              <a:rPr lang="ru-RU" sz="1400" dirty="0" smtClean="0"/>
              <a:t> </a:t>
            </a:r>
            <a:r>
              <a:rPr lang="ru-RU" sz="1400" dirty="0" err="1" smtClean="0"/>
              <a:t>бір</a:t>
            </a:r>
            <a:r>
              <a:rPr lang="ru-RU" sz="1400" dirty="0" smtClean="0"/>
              <a:t> </a:t>
            </a:r>
            <a:r>
              <a:rPr lang="ru-RU" sz="1400" dirty="0" err="1" smtClean="0"/>
              <a:t>адамдар</a:t>
            </a:r>
            <a:r>
              <a:rPr lang="ru-RU" sz="1400" dirty="0" smtClean="0"/>
              <a:t> </a:t>
            </a:r>
            <a:r>
              <a:rPr lang="ru-RU" sz="1400" dirty="0" err="1" smtClean="0"/>
              <a:t>немесе</a:t>
            </a:r>
            <a:r>
              <a:rPr lang="ru-RU" sz="1400" dirty="0" smtClean="0"/>
              <a:t> </a:t>
            </a:r>
            <a:r>
              <a:rPr lang="ru-RU" sz="1400" dirty="0" err="1" smtClean="0"/>
              <a:t>адамдар</a:t>
            </a:r>
            <a:r>
              <a:rPr lang="ru-RU" sz="1400" dirty="0" smtClean="0"/>
              <a:t> </a:t>
            </a:r>
            <a:r>
              <a:rPr lang="ru-RU" sz="1400" dirty="0" err="1" smtClean="0"/>
              <a:t>тобының арасында</a:t>
            </a:r>
            <a:r>
              <a:rPr lang="ru-RU" sz="1400" dirty="0" smtClean="0"/>
              <a:t> </a:t>
            </a:r>
            <a:r>
              <a:rPr lang="ru-RU" sz="1400" dirty="0" err="1" smtClean="0"/>
              <a:t>нақты бір</a:t>
            </a:r>
            <a:r>
              <a:rPr lang="ru-RU" sz="1400" dirty="0" smtClean="0"/>
              <a:t> </a:t>
            </a:r>
            <a:r>
              <a:rPr lang="ru-RU" sz="1400" dirty="0" err="1" smtClean="0"/>
              <a:t>уақытта бірлесе</a:t>
            </a:r>
            <a:r>
              <a:rPr lang="ru-RU" sz="1400" dirty="0" smtClean="0"/>
              <a:t> </a:t>
            </a:r>
            <a:r>
              <a:rPr lang="ru-RU" sz="1400" dirty="0" err="1" smtClean="0"/>
              <a:t>қызмет ету</a:t>
            </a:r>
            <a:r>
              <a:rPr lang="ru-RU" sz="1400" dirty="0" smtClean="0"/>
              <a:t> </a:t>
            </a:r>
            <a:r>
              <a:rPr lang="ru-RU" sz="1400" dirty="0" err="1" smtClean="0"/>
              <a:t>нәтижесінде пайда</a:t>
            </a:r>
            <a:r>
              <a:rPr lang="ru-RU" sz="1400" dirty="0" smtClean="0"/>
              <a:t> </a:t>
            </a:r>
            <a:r>
              <a:rPr lang="ru-RU" sz="1400" dirty="0" err="1" smtClean="0"/>
              <a:t>болады</a:t>
            </a:r>
            <a:r>
              <a:rPr lang="ru-RU" sz="1400" dirty="0" smtClean="0"/>
              <a:t>. </a:t>
            </a:r>
            <a:r>
              <a:rPr lang="ru-RU" sz="1400" dirty="0" err="1" smtClean="0"/>
              <a:t>Ол</a:t>
            </a:r>
            <a:r>
              <a:rPr lang="ru-RU" sz="1400" dirty="0" smtClean="0"/>
              <a:t> </a:t>
            </a:r>
            <a:r>
              <a:rPr lang="ru-RU" sz="1400" dirty="0" err="1" smtClean="0"/>
              <a:t>байланыстар</a:t>
            </a:r>
            <a:r>
              <a:rPr lang="ru-RU" sz="1400" dirty="0" smtClean="0"/>
              <a:t> </a:t>
            </a:r>
            <a:r>
              <a:rPr lang="ru-RU" sz="1400" dirty="0" err="1" smtClean="0"/>
              <a:t>объективтік</a:t>
            </a:r>
            <a:r>
              <a:rPr lang="ru-RU" sz="1400" dirty="0" smtClean="0"/>
              <a:t> </a:t>
            </a:r>
            <a:r>
              <a:rPr lang="ru-RU" sz="1400" dirty="0" err="1" smtClean="0"/>
              <a:t>қажеттіліктен туындайды</a:t>
            </a:r>
            <a:r>
              <a:rPr lang="ru-RU" sz="1400" dirty="0" smtClean="0"/>
              <a:t> </a:t>
            </a:r>
            <a:r>
              <a:rPr lang="ru-RU" sz="1400" dirty="0" err="1" smtClean="0"/>
              <a:t>және белгілі</a:t>
            </a:r>
            <a:r>
              <a:rPr lang="ru-RU" sz="1400" dirty="0" smtClean="0"/>
              <a:t> </a:t>
            </a:r>
            <a:r>
              <a:rPr lang="ru-RU" sz="1400" dirty="0" err="1" smtClean="0"/>
              <a:t>бір</a:t>
            </a:r>
            <a:r>
              <a:rPr lang="ru-RU" sz="1400" dirty="0" smtClean="0"/>
              <a:t> </a:t>
            </a:r>
            <a:r>
              <a:rPr lang="ru-RU" sz="1400" dirty="0" err="1" smtClean="0"/>
              <a:t>мақсатты көздейді.</a:t>
            </a:r>
            <a:r>
              <a:rPr lang="ru-RU" sz="1400" dirty="0" smtClean="0"/>
              <a:t> </a:t>
            </a:r>
            <a:endParaRPr lang="ru-RU" sz="1400" dirty="0"/>
          </a:p>
        </p:txBody>
      </p:sp>
      <p:sp>
        <p:nvSpPr>
          <p:cNvPr id="7" name="Пятиугольник 6"/>
          <p:cNvSpPr/>
          <p:nvPr/>
        </p:nvSpPr>
        <p:spPr>
          <a:xfrm>
            <a:off x="1547664" y="3068960"/>
            <a:ext cx="5946960" cy="165618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sz="1400" dirty="0" err="1" smtClean="0"/>
              <a:t>Әлеуметтік өзара ықпалдасу </a:t>
            </a:r>
            <a:r>
              <a:rPr lang="ru-RU" sz="1400" dirty="0" smtClean="0"/>
              <a:t>– </a:t>
            </a:r>
            <a:r>
              <a:rPr lang="ru-RU" sz="1400" dirty="0" err="1" smtClean="0"/>
              <a:t>бұл </a:t>
            </a:r>
            <a:r>
              <a:rPr lang="ru-RU" sz="1400" dirty="0" smtClean="0"/>
              <a:t>да </a:t>
            </a:r>
            <a:r>
              <a:rPr lang="ru-RU" sz="1400" dirty="0" err="1" smtClean="0"/>
              <a:t>жеке</a:t>
            </a:r>
            <a:r>
              <a:rPr lang="ru-RU" sz="1400" dirty="0" smtClean="0"/>
              <a:t> </a:t>
            </a:r>
            <a:r>
              <a:rPr lang="ru-RU" sz="1400" dirty="0" err="1" smtClean="0"/>
              <a:t>адамдар</a:t>
            </a:r>
            <a:r>
              <a:rPr lang="ru-RU" sz="1400" dirty="0" smtClean="0"/>
              <a:t> мен </a:t>
            </a:r>
            <a:r>
              <a:rPr lang="ru-RU" sz="1400" dirty="0" err="1" smtClean="0"/>
              <a:t>адам</a:t>
            </a:r>
            <a:r>
              <a:rPr lang="ru-RU" sz="1400" dirty="0" smtClean="0"/>
              <a:t> </a:t>
            </a:r>
            <a:r>
              <a:rPr lang="ru-RU" sz="1400" dirty="0" err="1" smtClean="0"/>
              <a:t>топтарының бір-біріне</a:t>
            </a:r>
            <a:r>
              <a:rPr lang="ru-RU" sz="1400" dirty="0" smtClean="0"/>
              <a:t> </a:t>
            </a:r>
            <a:r>
              <a:rPr lang="ru-RU" sz="1400" dirty="0" err="1" smtClean="0"/>
              <a:t>әсер немесе</a:t>
            </a:r>
            <a:r>
              <a:rPr lang="ru-RU" sz="1400" dirty="0" smtClean="0"/>
              <a:t> </a:t>
            </a:r>
            <a:r>
              <a:rPr lang="ru-RU" sz="1400" dirty="0" err="1" smtClean="0"/>
              <a:t>ықпал етулерінің нәтижесіде пайда</a:t>
            </a:r>
            <a:r>
              <a:rPr lang="ru-RU" sz="1400" dirty="0" smtClean="0"/>
              <a:t> </a:t>
            </a:r>
            <a:r>
              <a:rPr lang="ru-RU" sz="1400" dirty="0" err="1" smtClean="0"/>
              <a:t>болатын</a:t>
            </a:r>
            <a:r>
              <a:rPr lang="ru-RU" sz="1400" dirty="0" smtClean="0"/>
              <a:t> </a:t>
            </a:r>
            <a:r>
              <a:rPr lang="ru-RU" sz="1400" dirty="0" err="1" smtClean="0"/>
              <a:t>процестер</a:t>
            </a:r>
            <a:r>
              <a:rPr lang="ru-RU" sz="1400" dirty="0" smtClean="0"/>
              <a:t>. </a:t>
            </a:r>
            <a:r>
              <a:rPr lang="ru-RU" sz="1400" dirty="0" err="1" smtClean="0"/>
              <a:t>Күнделікті өмірде адамдар</a:t>
            </a:r>
            <a:r>
              <a:rPr lang="ru-RU" sz="1400" dirty="0" smtClean="0"/>
              <a:t> </a:t>
            </a:r>
            <a:r>
              <a:rPr lang="ru-RU" sz="1400" dirty="0" err="1" smtClean="0"/>
              <a:t>өздерінің іс-әрекеттері арқылы басқаларға әсер етеді</a:t>
            </a:r>
            <a:r>
              <a:rPr lang="ru-RU" sz="1400" dirty="0" smtClean="0"/>
              <a:t>. </a:t>
            </a:r>
            <a:r>
              <a:rPr lang="ru-RU" sz="1400" dirty="0" err="1" smtClean="0"/>
              <a:t>Соның нәтижесінде шағын топтарда</a:t>
            </a:r>
            <a:r>
              <a:rPr lang="ru-RU" sz="1400" dirty="0" smtClean="0"/>
              <a:t> </a:t>
            </a:r>
            <a:r>
              <a:rPr lang="ru-RU" sz="1400" dirty="0" err="1" smtClean="0"/>
              <a:t>немесе</a:t>
            </a:r>
            <a:r>
              <a:rPr lang="ru-RU" sz="1400" dirty="0" smtClean="0"/>
              <a:t> </a:t>
            </a:r>
            <a:r>
              <a:rPr lang="ru-RU" sz="1400" dirty="0" err="1" smtClean="0"/>
              <a:t>тұтас қоғамда өзгерістер болып</a:t>
            </a:r>
            <a:r>
              <a:rPr lang="ru-RU" sz="1400" dirty="0" smtClean="0"/>
              <a:t> </a:t>
            </a:r>
            <a:r>
              <a:rPr lang="ru-RU" sz="1400" dirty="0" err="1" smtClean="0"/>
              <a:t>отырады</a:t>
            </a:r>
            <a:r>
              <a:rPr lang="ru-RU" sz="1400" dirty="0" smtClean="0"/>
              <a:t>. </a:t>
            </a:r>
            <a:endParaRPr lang="ru-RU" sz="1400" dirty="0"/>
          </a:p>
        </p:txBody>
      </p:sp>
      <p:sp>
        <p:nvSpPr>
          <p:cNvPr id="8" name="Пятиугольник 7"/>
          <p:cNvSpPr/>
          <p:nvPr/>
        </p:nvSpPr>
        <p:spPr>
          <a:xfrm>
            <a:off x="1475656" y="4941168"/>
            <a:ext cx="6048672" cy="172819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ru-RU" sz="1400" dirty="0" err="1" smtClean="0"/>
              <a:t>Әлеуметтік қарым-қатынастар </a:t>
            </a:r>
            <a:r>
              <a:rPr lang="ru-RU" sz="1400" dirty="0" smtClean="0"/>
              <a:t>– </a:t>
            </a:r>
            <a:r>
              <a:rPr lang="ru-RU" sz="1400" dirty="0" err="1" smtClean="0"/>
              <a:t>адамдар</a:t>
            </a:r>
            <a:r>
              <a:rPr lang="ru-RU" sz="1400" dirty="0" smtClean="0"/>
              <a:t> </a:t>
            </a:r>
            <a:r>
              <a:rPr lang="ru-RU" sz="1400" dirty="0" err="1" smtClean="0"/>
              <a:t>және топтар</a:t>
            </a:r>
            <a:r>
              <a:rPr lang="ru-RU" sz="1400" dirty="0" smtClean="0"/>
              <a:t> </a:t>
            </a:r>
            <a:r>
              <a:rPr lang="ru-RU" sz="1400" dirty="0" err="1" smtClean="0"/>
              <a:t>арасында</a:t>
            </a:r>
            <a:r>
              <a:rPr lang="ru-RU" sz="1400" dirty="0" smtClean="0"/>
              <a:t> </a:t>
            </a:r>
            <a:r>
              <a:rPr lang="ru-RU" sz="1400" dirty="0" err="1" smtClean="0"/>
              <a:t>болатын</a:t>
            </a:r>
            <a:r>
              <a:rPr lang="ru-RU" sz="1400" dirty="0" smtClean="0"/>
              <a:t> </a:t>
            </a:r>
            <a:r>
              <a:rPr lang="ru-RU" sz="1400" dirty="0" err="1" smtClean="0"/>
              <a:t>салыстырмалы</a:t>
            </a:r>
            <a:r>
              <a:rPr lang="ru-RU" sz="1400" dirty="0" smtClean="0"/>
              <a:t> </a:t>
            </a:r>
            <a:r>
              <a:rPr lang="ru-RU" sz="1400" dirty="0" err="1" smtClean="0"/>
              <a:t>түрдегі біршама</a:t>
            </a:r>
            <a:r>
              <a:rPr lang="ru-RU" sz="1400" dirty="0" smtClean="0"/>
              <a:t> </a:t>
            </a:r>
            <a:r>
              <a:rPr lang="ru-RU" sz="1400" dirty="0" err="1" smtClean="0"/>
              <a:t>тұрақты байланыстар</a:t>
            </a:r>
            <a:r>
              <a:rPr lang="ru-RU" sz="1400" dirty="0" smtClean="0"/>
              <a:t>. </a:t>
            </a:r>
            <a:r>
              <a:rPr lang="ru-RU" sz="1400" dirty="0" err="1" smtClean="0"/>
              <a:t>Кез</a:t>
            </a:r>
            <a:r>
              <a:rPr lang="ru-RU" sz="1400" dirty="0" smtClean="0"/>
              <a:t> </a:t>
            </a:r>
            <a:r>
              <a:rPr lang="ru-RU" sz="1400" dirty="0" err="1" smtClean="0"/>
              <a:t>келген</a:t>
            </a:r>
            <a:r>
              <a:rPr lang="ru-RU" sz="1400" dirty="0" smtClean="0"/>
              <a:t> </a:t>
            </a:r>
            <a:r>
              <a:rPr lang="ru-RU" sz="1400" dirty="0" err="1" smtClean="0"/>
              <a:t>адам</a:t>
            </a:r>
            <a:r>
              <a:rPr lang="ru-RU" sz="1400" dirty="0" smtClean="0"/>
              <a:t> </a:t>
            </a:r>
            <a:r>
              <a:rPr lang="ru-RU" sz="1400" dirty="0" err="1" smtClean="0"/>
              <a:t>өз өмірінде </a:t>
            </a:r>
            <a:r>
              <a:rPr lang="ru-RU" sz="1400" dirty="0" smtClean="0"/>
              <a:t>сан </a:t>
            </a:r>
            <a:r>
              <a:rPr lang="ru-RU" sz="1400" dirty="0" err="1" smtClean="0"/>
              <a:t>қилы қатынастраға түседі</a:t>
            </a:r>
            <a:r>
              <a:rPr lang="ru-RU" sz="1400" dirty="0" smtClean="0"/>
              <a:t>. </a:t>
            </a:r>
            <a:r>
              <a:rPr lang="ru-RU" sz="1400" dirty="0" err="1" smtClean="0"/>
              <a:t>Мәселен, өзінің отбасымен</a:t>
            </a:r>
            <a:r>
              <a:rPr lang="ru-RU" sz="1400" dirty="0" smtClean="0"/>
              <a:t>, </a:t>
            </a:r>
            <a:r>
              <a:rPr lang="ru-RU" sz="1400" dirty="0" err="1" smtClean="0"/>
              <a:t>туған-туысқандарымен </a:t>
            </a:r>
            <a:r>
              <a:rPr lang="ru-RU" sz="1400" dirty="0" smtClean="0"/>
              <a:t>– </a:t>
            </a:r>
            <a:r>
              <a:rPr lang="ru-RU" sz="1400" dirty="0" err="1" smtClean="0"/>
              <a:t>туыстық қарым-қатынаста болса</a:t>
            </a:r>
            <a:r>
              <a:rPr lang="ru-RU" sz="1400" dirty="0" smtClean="0"/>
              <a:t>, </a:t>
            </a:r>
            <a:r>
              <a:rPr lang="ru-RU" sz="1400" dirty="0" err="1" smtClean="0"/>
              <a:t>құрбылармен </a:t>
            </a:r>
            <a:r>
              <a:rPr lang="ru-RU" sz="1400" dirty="0" smtClean="0"/>
              <a:t>– </a:t>
            </a:r>
            <a:r>
              <a:rPr lang="ru-RU" sz="1400" dirty="0" err="1" smtClean="0"/>
              <a:t>достық, жолдастық қатынаста; өндірісте </a:t>
            </a:r>
            <a:r>
              <a:rPr lang="ru-RU" sz="1400" dirty="0" smtClean="0"/>
              <a:t>– </a:t>
            </a:r>
            <a:r>
              <a:rPr lang="ru-RU" sz="1400" dirty="0" err="1" smtClean="0"/>
              <a:t>еңбек қатынасында; билік</a:t>
            </a:r>
            <a:r>
              <a:rPr lang="ru-RU" sz="1400" dirty="0" smtClean="0"/>
              <a:t> </a:t>
            </a:r>
            <a:r>
              <a:rPr lang="ru-RU" sz="1400" dirty="0" err="1" smtClean="0"/>
              <a:t>орындарымен</a:t>
            </a:r>
            <a:r>
              <a:rPr lang="ru-RU" sz="1400" dirty="0" smtClean="0"/>
              <a:t> – </a:t>
            </a:r>
            <a:r>
              <a:rPr lang="ru-RU" sz="1400" dirty="0" err="1" smtClean="0"/>
              <a:t>саяси</a:t>
            </a:r>
            <a:r>
              <a:rPr lang="ru-RU" sz="1400" dirty="0" smtClean="0"/>
              <a:t> </a:t>
            </a:r>
            <a:r>
              <a:rPr lang="ru-RU" sz="1400" dirty="0" err="1" smtClean="0"/>
              <a:t>қатынас орнатады</a:t>
            </a:r>
            <a:r>
              <a:rPr lang="ru-RU" sz="1400" dirty="0" smtClean="0"/>
              <a:t>.</a:t>
            </a:r>
            <a:endParaRPr lang="ru-RU" sz="14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260648"/>
            <a:ext cx="8784976" cy="6408712"/>
          </a:xfrm>
        </p:spPr>
        <p:txBody>
          <a:bodyPr>
            <a:normAutofit/>
          </a:bodyPr>
          <a:lstStyle/>
          <a:p>
            <a:pPr algn="just">
              <a:buNone/>
            </a:pPr>
            <a:r>
              <a:rPr lang="kk-KZ" dirty="0" smtClean="0"/>
              <a:t>       </a:t>
            </a:r>
            <a:r>
              <a:rPr lang="kk-KZ" sz="2100" dirty="0" smtClean="0"/>
              <a:t>Жастар саясаты осы заманғы мемлекет қызметінің ең маңызды бағыттарының бірі болып табылады. Барлық елдің болашағы жастарға тікелей байланысты. Тәуелсіздік жылдарында біздің елімізде жастар саясаты бойынша жағымды істер көп болды. Жастар тәуелсіз еліміздің шаруашылығының барлық саласында белсенділік танытуда. </a:t>
            </a:r>
            <a:endParaRPr lang="kk-KZ" sz="2100" dirty="0" smtClean="0"/>
          </a:p>
          <a:p>
            <a:pPr algn="just">
              <a:buNone/>
            </a:pPr>
            <a:endParaRPr lang="kk-KZ" dirty="0" smtClean="0"/>
          </a:p>
          <a:p>
            <a:pPr algn="just">
              <a:buNone/>
            </a:pPr>
            <a:endParaRPr lang="kk-KZ" dirty="0" smtClean="0"/>
          </a:p>
          <a:p>
            <a:pPr algn="just">
              <a:buNone/>
            </a:pPr>
            <a:endParaRPr lang="kk-KZ" dirty="0" smtClean="0"/>
          </a:p>
          <a:p>
            <a:pPr lvl="0" algn="just">
              <a:buNone/>
            </a:pPr>
            <a:r>
              <a:rPr lang="kk-KZ" dirty="0" smtClean="0"/>
              <a:t> </a:t>
            </a:r>
            <a:r>
              <a:rPr lang="kk-KZ" dirty="0" smtClean="0"/>
              <a:t> </a:t>
            </a:r>
          </a:p>
          <a:p>
            <a:pPr lvl="0" algn="just">
              <a:buNone/>
            </a:pPr>
            <a:endParaRPr lang="kk-KZ" sz="1600" dirty="0" smtClean="0"/>
          </a:p>
          <a:p>
            <a:pPr lvl="0" algn="just">
              <a:buNone/>
            </a:pPr>
            <a:r>
              <a:rPr lang="kk-KZ" sz="1600" dirty="0" smtClean="0"/>
              <a:t> </a:t>
            </a:r>
          </a:p>
          <a:p>
            <a:pPr lvl="0" algn="just">
              <a:buNone/>
            </a:pPr>
            <a:endParaRPr lang="kk-KZ" sz="1600" dirty="0" smtClean="0"/>
          </a:p>
          <a:p>
            <a:pPr lvl="0" algn="just">
              <a:buNone/>
            </a:pPr>
            <a:r>
              <a:rPr lang="kk-KZ" sz="1600" dirty="0" smtClean="0"/>
              <a:t>         Жалпы </a:t>
            </a:r>
            <a:r>
              <a:rPr lang="kk-KZ" sz="1600" dirty="0" smtClean="0"/>
              <a:t>алғанда, Қазақстан Республикасының жастар саясаты әлеуметтік саясаттың аса жас бағыты болып отыр. Мәселен, </a:t>
            </a:r>
            <a:r>
              <a:rPr lang="kk-KZ" sz="1600" b="1" dirty="0" smtClean="0"/>
              <a:t>«Қазақстан Респубикасының Жастар саясаты туралы концепциясы» </a:t>
            </a:r>
            <a:r>
              <a:rPr lang="kk-KZ" sz="1600" dirty="0" smtClean="0"/>
              <a:t>1999 жылы 28 тамызда қабылданған, оның мағынасын кең түрде ашатын, тұжырымдамалық- әдістік негізге сүйенетін 2004 жылы 7 шілдедегі </a:t>
            </a:r>
            <a:r>
              <a:rPr lang="kk-KZ" sz="1600" b="1" dirty="0" smtClean="0"/>
              <a:t>«Жастар саясаты туралы заң»</a:t>
            </a:r>
            <a:r>
              <a:rPr lang="kk-KZ" sz="1600" dirty="0" smtClean="0"/>
              <a:t> бар. </a:t>
            </a:r>
            <a:endParaRPr lang="ru-RU" sz="1600" dirty="0" smtClean="0"/>
          </a:p>
          <a:p>
            <a:pPr>
              <a:buNone/>
            </a:pPr>
            <a:endParaRPr lang="ru-RU" sz="1600" dirty="0"/>
          </a:p>
        </p:txBody>
      </p:sp>
      <p:graphicFrame>
        <p:nvGraphicFramePr>
          <p:cNvPr id="4" name="Схема 3"/>
          <p:cNvGraphicFramePr/>
          <p:nvPr/>
        </p:nvGraphicFramePr>
        <p:xfrm>
          <a:off x="1043608" y="3140968"/>
          <a:ext cx="6912768"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1187624" y="2276872"/>
            <a:ext cx="648072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Қазақстан Республикасы негізгі міндеттері</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4725144"/>
            <a:ext cx="8229600" cy="1944216"/>
          </a:xfrm>
        </p:spPr>
        <p:txBody>
          <a:bodyPr>
            <a:normAutofit lnSpcReduction="10000"/>
          </a:bodyPr>
          <a:lstStyle/>
          <a:p>
            <a:pPr algn="just">
              <a:buNone/>
            </a:pPr>
            <a:r>
              <a:rPr lang="kk-KZ" dirty="0" smtClean="0"/>
              <a:t>    Қазақстан </a:t>
            </a:r>
            <a:r>
              <a:rPr lang="kk-KZ" dirty="0" smtClean="0"/>
              <a:t>жастар саясатының жеткілікті дәрежеде дамымау себептері неде екенін анықтау бұл мәселенің барысын қарастыруға мүмкіндік береді.</a:t>
            </a:r>
            <a:endParaRPr lang="ru-RU" dirty="0" smtClean="0"/>
          </a:p>
          <a:p>
            <a:pPr>
              <a:buNone/>
            </a:pPr>
            <a:endParaRPr lang="ru-RU" dirty="0"/>
          </a:p>
        </p:txBody>
      </p:sp>
      <p:sp>
        <p:nvSpPr>
          <p:cNvPr id="4" name="Скругленный прямоугольник 3"/>
          <p:cNvSpPr/>
          <p:nvPr/>
        </p:nvSpPr>
        <p:spPr>
          <a:xfrm>
            <a:off x="1187624" y="188640"/>
            <a:ext cx="7200800"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t> </a:t>
            </a:r>
            <a:r>
              <a:rPr lang="kk-KZ" sz="4000" dirty="0" smtClean="0"/>
              <a:t>Елбасы айтуынша, төрт базалық элемент </a:t>
            </a:r>
            <a:endParaRPr lang="ru-RU" sz="4000" dirty="0"/>
          </a:p>
        </p:txBody>
      </p:sp>
      <p:sp>
        <p:nvSpPr>
          <p:cNvPr id="5" name="Горизонтальный свиток 4"/>
          <p:cNvSpPr/>
          <p:nvPr/>
        </p:nvSpPr>
        <p:spPr>
          <a:xfrm>
            <a:off x="5940152" y="1628800"/>
            <a:ext cx="2799184" cy="10332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t>отбасы құруға арналған жек үйі</a:t>
            </a:r>
            <a:endParaRPr lang="ru-RU" sz="2400" dirty="0"/>
          </a:p>
        </p:txBody>
      </p:sp>
      <p:sp>
        <p:nvSpPr>
          <p:cNvPr id="6" name="Горизонтальный свиток 5"/>
          <p:cNvSpPr/>
          <p:nvPr/>
        </p:nvSpPr>
        <p:spPr>
          <a:xfrm>
            <a:off x="899592" y="2780928"/>
            <a:ext cx="7200800" cy="175335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t>салауатты өмір салтын жүргізуге арналған мүмкіндіктің болуы жастар мәселесін шешудің қадамдарының бірі</a:t>
            </a:r>
            <a:endParaRPr lang="ru-RU" sz="2400" dirty="0"/>
          </a:p>
        </p:txBody>
      </p:sp>
      <p:sp>
        <p:nvSpPr>
          <p:cNvPr id="8" name="Горизонтальный свиток 7"/>
          <p:cNvSpPr/>
          <p:nvPr/>
        </p:nvSpPr>
        <p:spPr>
          <a:xfrm>
            <a:off x="2771800" y="1628800"/>
            <a:ext cx="2952328" cy="10332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t>жақсы төленетін тұрақты жұмыс</a:t>
            </a:r>
            <a:endParaRPr lang="ru-RU" sz="2400" dirty="0"/>
          </a:p>
        </p:txBody>
      </p:sp>
      <p:sp>
        <p:nvSpPr>
          <p:cNvPr id="10" name="Горизонтальный свиток 9"/>
          <p:cNvSpPr/>
          <p:nvPr/>
        </p:nvSpPr>
        <p:spPr>
          <a:xfrm>
            <a:off x="179512" y="1628800"/>
            <a:ext cx="2520280" cy="10332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800" dirty="0" smtClean="0"/>
              <a:t>кәсіби жақсы білім</a:t>
            </a:r>
            <a:endParaRPr lang="ru-RU" sz="28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1675</Words>
  <Application>Microsoft Office PowerPoint</Application>
  <PresentationFormat>Экран (4:3)</PresentationFormat>
  <Paragraphs>100</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Мемлекеттік жастар саясаты. </vt:lpstr>
      <vt:lpstr>Мақсаты:</vt:lpstr>
      <vt:lpstr>Жоспар:</vt:lpstr>
      <vt:lpstr>1. Қоғам және жастар.</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 Жастардың көрнекті арнайы жобаларына келесі жатады: </vt:lpstr>
      <vt:lpstr> Жастар кадрлық резерві </vt:lpstr>
      <vt:lpstr>Слайд 17</vt:lpstr>
      <vt:lpstr> Еркін пікір </vt:lpstr>
      <vt:lpstr> Дипломмен ауылға! </vt:lpstr>
      <vt:lpstr> Қазақша сөйлесейік! </vt:lpstr>
      <vt:lpstr> Тақырыпты бекітуге арналған сұрақтар: </vt:lpstr>
      <vt:lpstr>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Мемлекеттік жастар саясаты. </dc:title>
  <dc:creator>User</dc:creator>
  <cp:lastModifiedBy>User</cp:lastModifiedBy>
  <cp:revision>10</cp:revision>
  <dcterms:created xsi:type="dcterms:W3CDTF">2014-01-29T16:55:52Z</dcterms:created>
  <dcterms:modified xsi:type="dcterms:W3CDTF">2014-03-25T17:46:19Z</dcterms:modified>
</cp:coreProperties>
</file>